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5" r:id="rId4"/>
    <p:sldId id="303" r:id="rId5"/>
    <p:sldId id="281" r:id="rId6"/>
    <p:sldId id="291" r:id="rId7"/>
    <p:sldId id="301" r:id="rId8"/>
    <p:sldId id="295" r:id="rId9"/>
    <p:sldId id="297" r:id="rId10"/>
    <p:sldId id="352" r:id="rId11"/>
    <p:sldId id="353" r:id="rId12"/>
    <p:sldId id="298" r:id="rId13"/>
    <p:sldId id="330" r:id="rId14"/>
    <p:sldId id="329" r:id="rId15"/>
    <p:sldId id="296" r:id="rId16"/>
    <p:sldId id="302" r:id="rId17"/>
    <p:sldId id="354" r:id="rId18"/>
    <p:sldId id="351" r:id="rId19"/>
    <p:sldId id="34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Kováčová" initials="IK" lastIdx="1" clrIdx="0">
    <p:extLst>
      <p:ext uri="{19B8F6BF-5375-455C-9EA6-DF929625EA0E}">
        <p15:presenceInfo xmlns:p15="http://schemas.microsoft.com/office/powerpoint/2012/main" userId="Ingrid Kováčová" providerId="None"/>
      </p:ext>
    </p:extLst>
  </p:cmAuthor>
  <p:cmAuthor id="2" name="Drábková Svetlana Ing. Mgr." initials="DSIM" lastIdx="1" clrIdx="1">
    <p:extLst>
      <p:ext uri="{19B8F6BF-5375-455C-9EA6-DF929625EA0E}">
        <p15:presenceInfo xmlns:p15="http://schemas.microsoft.com/office/powerpoint/2012/main" userId="S-1-5-21-1022501249-890388631-1469997231-25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C55A11"/>
    <a:srgbClr val="375DA1"/>
    <a:srgbClr val="BBC8DF"/>
    <a:srgbClr val="ED7D31"/>
    <a:srgbClr val="E2F0D9"/>
    <a:srgbClr val="7F7F7F"/>
    <a:srgbClr val="B5B5B5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7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vacovai\Documents\NRKOI\NKR\NRK_2018\NKR_prehled_pracovn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3045430366802E-2"/>
          <c:y val="6.8000800418142784E-2"/>
          <c:w val="0.91624618730306473"/>
          <c:h val="0.866157043825222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Kardiocentra pro dospělé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 cap="rnd" cmpd="sng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8821</c:v>
                </c:pt>
                <c:pt idx="1">
                  <c:v>8488</c:v>
                </c:pt>
                <c:pt idx="2">
                  <c:v>8862</c:v>
                </c:pt>
                <c:pt idx="3">
                  <c:v>8883</c:v>
                </c:pt>
                <c:pt idx="4">
                  <c:v>8229</c:v>
                </c:pt>
                <c:pt idx="5">
                  <c:v>8644</c:v>
                </c:pt>
                <c:pt idx="6">
                  <c:v>8428</c:v>
                </c:pt>
                <c:pt idx="7">
                  <c:v>8561</c:v>
                </c:pt>
                <c:pt idx="8">
                  <c:v>8344</c:v>
                </c:pt>
                <c:pt idx="9">
                  <c:v>8336</c:v>
                </c:pt>
                <c:pt idx="10">
                  <c:v>8523</c:v>
                </c:pt>
                <c:pt idx="11">
                  <c:v>8150</c:v>
                </c:pt>
                <c:pt idx="12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1-445B-8194-5689E3609B97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Dětské kardiocentrum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/>
              </a:solidFill>
              <a:ln w="127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453</c:v>
                </c:pt>
                <c:pt idx="1">
                  <c:v>442</c:v>
                </c:pt>
                <c:pt idx="2">
                  <c:v>413</c:v>
                </c:pt>
                <c:pt idx="3">
                  <c:v>433</c:v>
                </c:pt>
                <c:pt idx="4">
                  <c:v>462</c:v>
                </c:pt>
                <c:pt idx="5">
                  <c:v>503</c:v>
                </c:pt>
                <c:pt idx="6">
                  <c:v>505</c:v>
                </c:pt>
                <c:pt idx="7">
                  <c:v>474</c:v>
                </c:pt>
                <c:pt idx="8">
                  <c:v>491</c:v>
                </c:pt>
                <c:pt idx="9">
                  <c:v>480</c:v>
                </c:pt>
                <c:pt idx="10">
                  <c:v>465</c:v>
                </c:pt>
                <c:pt idx="11">
                  <c:v>491</c:v>
                </c:pt>
                <c:pt idx="12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1-445B-8194-5689E3609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3641496"/>
        <c:axId val="400412152"/>
      </c:barChart>
      <c:lineChart>
        <c:grouping val="standard"/>
        <c:varyColors val="0"/>
        <c:ser>
          <c:idx val="2"/>
          <c:order val="2"/>
          <c:tx>
            <c:strRef>
              <c:f>List1!$A$4</c:f>
              <c:strCache>
                <c:ptCount val="1"/>
                <c:pt idx="0">
                  <c:v>Celkem kardiochirurgických operací</c:v>
                </c:pt>
              </c:strCache>
            </c:strRef>
          </c:tx>
          <c:spPr>
            <a:ln w="12700" cap="rnd">
              <a:solidFill>
                <a:srgbClr val="FFFFFF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12700" cap="rnd">
                <a:solidFill>
                  <a:srgbClr val="FFFFFF">
                    <a:alpha val="0"/>
                  </a:srgbClr>
                </a:solidFill>
                <a:prstDash val="solid"/>
                <a:round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A901-445B-8194-5689E3609B97}"/>
              </c:ext>
            </c:extLst>
          </c:dPt>
          <c:dLbls>
            <c:dLbl>
              <c:idx val="0"/>
              <c:layout>
                <c:manualLayout>
                  <c:x val="-3.418153453313702E-2"/>
                  <c:y val="-2.218423708059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72-4517-B157-D8E6FC89A1E7}"/>
                </c:ext>
              </c:extLst>
            </c:dLbl>
            <c:dLbl>
              <c:idx val="1"/>
              <c:layout>
                <c:manualLayout>
                  <c:x val="-2.9520416187709259E-2"/>
                  <c:y val="-2.218423708059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72-4517-B157-D8E6FC89A1E7}"/>
                </c:ext>
              </c:extLst>
            </c:dLbl>
            <c:dLbl>
              <c:idx val="2"/>
              <c:layout>
                <c:manualLayout>
                  <c:x val="-2.9520416187709286E-2"/>
                  <c:y val="-2.218423708059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72-4517-B157-D8E6FC89A1E7}"/>
                </c:ext>
              </c:extLst>
            </c:dLbl>
            <c:dLbl>
              <c:idx val="3"/>
              <c:layout>
                <c:manualLayout>
                  <c:x val="-3.2627828417994414E-2"/>
                  <c:y val="-2.218423708059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72-4517-B157-D8E6FC89A1E7}"/>
                </c:ext>
              </c:extLst>
            </c:dLbl>
            <c:dLbl>
              <c:idx val="4"/>
              <c:layout>
                <c:manualLayout>
                  <c:x val="-3.4181534533137062E-2"/>
                  <c:y val="-1.971932184941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72-4517-B157-D8E6FC89A1E7}"/>
                </c:ext>
              </c:extLst>
            </c:dLbl>
            <c:dLbl>
              <c:idx val="5"/>
              <c:layout>
                <c:manualLayout>
                  <c:x val="-3.1074122302851823E-2"/>
                  <c:y val="-1.232457615588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72-4517-B157-D8E6FC89A1E7}"/>
                </c:ext>
              </c:extLst>
            </c:dLbl>
            <c:dLbl>
              <c:idx val="6"/>
              <c:layout>
                <c:manualLayout>
                  <c:x val="-3.4181534533137006E-2"/>
                  <c:y val="-2.218423708059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2-4517-B157-D8E6FC89A1E7}"/>
                </c:ext>
              </c:extLst>
            </c:dLbl>
            <c:dLbl>
              <c:idx val="7"/>
              <c:layout>
                <c:manualLayout>
                  <c:x val="-2.7966710072566639E-2"/>
                  <c:y val="-1.725440661823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72-4517-B157-D8E6FC89A1E7}"/>
                </c:ext>
              </c:extLst>
            </c:dLbl>
            <c:dLbl>
              <c:idx val="8"/>
              <c:layout>
                <c:manualLayout>
                  <c:x val="-2.9520416187709231E-2"/>
                  <c:y val="-2.218423708059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01-445B-8194-5689E3609B97}"/>
                </c:ext>
              </c:extLst>
            </c:dLbl>
            <c:dLbl>
              <c:idx val="9"/>
              <c:layout>
                <c:manualLayout>
                  <c:x val="-3.2627828417994414E-2"/>
                  <c:y val="-2.218423708059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72-4517-B157-D8E6FC89A1E7}"/>
                </c:ext>
              </c:extLst>
            </c:dLbl>
            <c:dLbl>
              <c:idx val="10"/>
              <c:layout>
                <c:manualLayout>
                  <c:x val="-2.9520416187709345E-2"/>
                  <c:y val="-2.218423708059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2-4517-B157-D8E6FC89A1E7}"/>
                </c:ext>
              </c:extLst>
            </c:dLbl>
            <c:dLbl>
              <c:idx val="11"/>
              <c:layout>
                <c:manualLayout>
                  <c:x val="-3.1074122302851823E-2"/>
                  <c:y val="-1.971932184941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72-4517-B157-D8E6FC89A1E7}"/>
                </c:ext>
              </c:extLst>
            </c:dLbl>
            <c:dLbl>
              <c:idx val="12"/>
              <c:layout>
                <c:manualLayout>
                  <c:x val="-3.1074122302851708E-2"/>
                  <c:y val="-1.971932184941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4B-43C0-BAC9-91914C037A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9274</c:v>
                </c:pt>
                <c:pt idx="1">
                  <c:v>8930</c:v>
                </c:pt>
                <c:pt idx="2">
                  <c:v>9275</c:v>
                </c:pt>
                <c:pt idx="3">
                  <c:v>9316</c:v>
                </c:pt>
                <c:pt idx="4">
                  <c:v>8691</c:v>
                </c:pt>
                <c:pt idx="5">
                  <c:v>9147</c:v>
                </c:pt>
                <c:pt idx="6">
                  <c:v>8933</c:v>
                </c:pt>
                <c:pt idx="7">
                  <c:v>9035</c:v>
                </c:pt>
                <c:pt idx="8">
                  <c:v>8835</c:v>
                </c:pt>
                <c:pt idx="9">
                  <c:v>8816</c:v>
                </c:pt>
                <c:pt idx="10">
                  <c:v>8988</c:v>
                </c:pt>
                <c:pt idx="11">
                  <c:v>8641</c:v>
                </c:pt>
                <c:pt idx="12">
                  <c:v>8620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A901-445B-8194-5689E3609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41496"/>
        <c:axId val="400412152"/>
      </c:lineChart>
      <c:catAx>
        <c:axId val="3136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2152"/>
        <c:crosses val="autoZero"/>
        <c:auto val="1"/>
        <c:lblAlgn val="ctr"/>
        <c:lblOffset val="100"/>
        <c:noMultiLvlLbl val="0"/>
      </c:catAx>
      <c:valAx>
        <c:axId val="400412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1364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9876266270483838"/>
          <c:y val="0"/>
          <c:w val="0.50123733729516162"/>
          <c:h val="4.7562189131975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List1!$B$2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ED7D11"/>
            </a:solidFill>
            <a:ln w="317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+mn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List1!$C$2:$O$2</c:f>
              <c:numCache>
                <c:formatCode>0.0%</c:formatCode>
                <c:ptCount val="13"/>
                <c:pt idx="0">
                  <c:v>0.85477836979934252</c:v>
                </c:pt>
                <c:pt idx="1">
                  <c:v>0.84483977379830344</c:v>
                </c:pt>
                <c:pt idx="2">
                  <c:v>0.83705709772060477</c:v>
                </c:pt>
                <c:pt idx="3">
                  <c:v>0.84138241585050089</c:v>
                </c:pt>
                <c:pt idx="4">
                  <c:v>0.85004253250698747</c:v>
                </c:pt>
                <c:pt idx="5">
                  <c:v>0.83271633503007858</c:v>
                </c:pt>
                <c:pt idx="6">
                  <c:v>0.84871855719031808</c:v>
                </c:pt>
                <c:pt idx="7">
                  <c:v>0.83880387805162948</c:v>
                </c:pt>
                <c:pt idx="8">
                  <c:v>0.841528079055194</c:v>
                </c:pt>
                <c:pt idx="9">
                  <c:v>0.83793186180422263</c:v>
                </c:pt>
                <c:pt idx="10">
                  <c:v>0.83701787394167448</c:v>
                </c:pt>
                <c:pt idx="11">
                  <c:v>0.86499999999999999</c:v>
                </c:pt>
                <c:pt idx="12">
                  <c:v>0.86235611070291451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7-4085-88B4-9694315AE0F6}"/>
            </c:ext>
          </c:extLst>
        </c:ser>
        <c:ser>
          <c:idx val="0"/>
          <c:order val="1"/>
          <c:tx>
            <c:strRef>
              <c:f>List1!$B$3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 w="317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+mn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List1!$C$3:$O$3</c:f>
              <c:numCache>
                <c:formatCode>0.0%</c:formatCode>
                <c:ptCount val="13"/>
                <c:pt idx="0">
                  <c:v>0.14522163020065751</c:v>
                </c:pt>
                <c:pt idx="1">
                  <c:v>0.15516022620169651</c:v>
                </c:pt>
                <c:pt idx="2">
                  <c:v>0.16294290227939517</c:v>
                </c:pt>
                <c:pt idx="3">
                  <c:v>0.15861758414949903</c:v>
                </c:pt>
                <c:pt idx="4">
                  <c:v>0.1499574674930125</c:v>
                </c:pt>
                <c:pt idx="5">
                  <c:v>0.16728366496992134</c:v>
                </c:pt>
                <c:pt idx="6">
                  <c:v>0.151281442809682</c:v>
                </c:pt>
                <c:pt idx="7">
                  <c:v>0.16119612194837052</c:v>
                </c:pt>
                <c:pt idx="8">
                  <c:v>0.15847192094480597</c:v>
                </c:pt>
                <c:pt idx="9">
                  <c:v>0.16206813819577734</c:v>
                </c:pt>
                <c:pt idx="10">
                  <c:v>0.16298212605832549</c:v>
                </c:pt>
                <c:pt idx="11">
                  <c:v>0.13500000000000001</c:v>
                </c:pt>
                <c:pt idx="12">
                  <c:v>0.13764388929708549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7-4085-88B4-9694315AE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955200"/>
        <c:axId val="95961088"/>
      </c:barChart>
      <c:catAx>
        <c:axId val="959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</a:defRPr>
            </a:pPr>
            <a:endParaRPr lang="cs-CZ"/>
          </a:p>
        </c:txPr>
        <c:crossAx val="95961088"/>
        <c:crosses val="autoZero"/>
        <c:auto val="1"/>
        <c:lblAlgn val="ctr"/>
        <c:lblOffset val="100"/>
        <c:noMultiLvlLbl val="0"/>
      </c:catAx>
      <c:valAx>
        <c:axId val="9596108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</a:defRPr>
            </a:pPr>
            <a:endParaRPr lang="cs-CZ"/>
          </a:p>
        </c:txPr>
        <c:crossAx val="9595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Plánovaná</c:v>
                </c:pt>
              </c:strCache>
            </c:strRef>
          </c:tx>
          <c:spPr>
            <a:solidFill>
              <a:srgbClr val="FFC3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List1!$C$2:$O$2</c:f>
              <c:numCache>
                <c:formatCode>General</c:formatCode>
                <c:ptCount val="13"/>
                <c:pt idx="0">
                  <c:v>7283</c:v>
                </c:pt>
                <c:pt idx="1">
                  <c:v>6958</c:v>
                </c:pt>
                <c:pt idx="2">
                  <c:v>7331</c:v>
                </c:pt>
                <c:pt idx="3">
                  <c:v>7355</c:v>
                </c:pt>
                <c:pt idx="4">
                  <c:v>6745</c:v>
                </c:pt>
                <c:pt idx="5">
                  <c:v>7177</c:v>
                </c:pt>
                <c:pt idx="6">
                  <c:v>6924</c:v>
                </c:pt>
                <c:pt idx="7">
                  <c:v>6997</c:v>
                </c:pt>
                <c:pt idx="8">
                  <c:v>6600</c:v>
                </c:pt>
                <c:pt idx="9">
                  <c:v>6448</c:v>
                </c:pt>
                <c:pt idx="10">
                  <c:v>6840</c:v>
                </c:pt>
                <c:pt idx="11">
                  <c:v>6453</c:v>
                </c:pt>
                <c:pt idx="12">
                  <c:v>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6-47C9-9715-57CED181823D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Urgentní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List1!$C$3:$O$3</c:f>
              <c:numCache>
                <c:formatCode>General</c:formatCode>
                <c:ptCount val="13"/>
                <c:pt idx="0">
                  <c:v>1490</c:v>
                </c:pt>
                <c:pt idx="1">
                  <c:v>1490</c:v>
                </c:pt>
                <c:pt idx="2">
                  <c:v>1482</c:v>
                </c:pt>
                <c:pt idx="3">
                  <c:v>1487</c:v>
                </c:pt>
                <c:pt idx="4">
                  <c:v>1426</c:v>
                </c:pt>
                <c:pt idx="5">
                  <c:v>1422</c:v>
                </c:pt>
                <c:pt idx="6">
                  <c:v>1453</c:v>
                </c:pt>
                <c:pt idx="7">
                  <c:v>1558</c:v>
                </c:pt>
                <c:pt idx="8">
                  <c:v>1744</c:v>
                </c:pt>
                <c:pt idx="9">
                  <c:v>1888</c:v>
                </c:pt>
                <c:pt idx="10">
                  <c:v>1683</c:v>
                </c:pt>
                <c:pt idx="11">
                  <c:v>1697</c:v>
                </c:pt>
                <c:pt idx="12">
                  <c:v>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6-47C9-9715-57CED1818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225984"/>
        <c:axId val="185227520"/>
      </c:barChart>
      <c:catAx>
        <c:axId val="18522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185227520"/>
        <c:crosses val="autoZero"/>
        <c:auto val="1"/>
        <c:lblAlgn val="ctr"/>
        <c:lblOffset val="100"/>
        <c:noMultiLvlLbl val="0"/>
      </c:catAx>
      <c:valAx>
        <c:axId val="185227520"/>
        <c:scaling>
          <c:orientation val="minMax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185225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73040452656654E-2"/>
          <c:y val="4.5256756661422648E-2"/>
          <c:w val="0.90500260014516964"/>
          <c:h val="0.842518113002560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primooperace</c:v>
                </c:pt>
              </c:strCache>
            </c:strRef>
          </c:tx>
          <c:spPr>
            <a:solidFill>
              <a:srgbClr val="D9D9D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8267</c:v>
                </c:pt>
                <c:pt idx="1">
                  <c:v>7977</c:v>
                </c:pt>
                <c:pt idx="2">
                  <c:v>8310</c:v>
                </c:pt>
                <c:pt idx="3">
                  <c:v>8273</c:v>
                </c:pt>
                <c:pt idx="4">
                  <c:v>7662</c:v>
                </c:pt>
                <c:pt idx="5">
                  <c:v>8063</c:v>
                </c:pt>
                <c:pt idx="6">
                  <c:v>7844</c:v>
                </c:pt>
                <c:pt idx="7">
                  <c:v>7964</c:v>
                </c:pt>
                <c:pt idx="8">
                  <c:v>7850</c:v>
                </c:pt>
                <c:pt idx="9">
                  <c:v>7722</c:v>
                </c:pt>
                <c:pt idx="10">
                  <c:v>7911</c:v>
                </c:pt>
                <c:pt idx="11">
                  <c:v>7581</c:v>
                </c:pt>
                <c:pt idx="12">
                  <c:v>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E-4245-ACEA-52E82B17F996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reoperace </c:v>
                </c:pt>
              </c:strCache>
            </c:strRef>
          </c:tx>
          <c:spPr>
            <a:solidFill>
              <a:srgbClr val="C57D1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554</c:v>
                </c:pt>
                <c:pt idx="1">
                  <c:v>511</c:v>
                </c:pt>
                <c:pt idx="2">
                  <c:v>552</c:v>
                </c:pt>
                <c:pt idx="3">
                  <c:v>610</c:v>
                </c:pt>
                <c:pt idx="4">
                  <c:v>567</c:v>
                </c:pt>
                <c:pt idx="5">
                  <c:v>581</c:v>
                </c:pt>
                <c:pt idx="6">
                  <c:v>584</c:v>
                </c:pt>
                <c:pt idx="7">
                  <c:v>597</c:v>
                </c:pt>
                <c:pt idx="8">
                  <c:v>494</c:v>
                </c:pt>
                <c:pt idx="9">
                  <c:v>614</c:v>
                </c:pt>
                <c:pt idx="10">
                  <c:v>612</c:v>
                </c:pt>
                <c:pt idx="11">
                  <c:v>569</c:v>
                </c:pt>
                <c:pt idx="1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E-4245-ACEA-52E82B17F996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%primooperace</c:v>
                </c:pt>
              </c:strCache>
            </c:strRef>
          </c:tx>
          <c:invertIfNegative val="0"/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0.0%</c:formatCode>
                <c:ptCount val="13"/>
                <c:pt idx="0">
                  <c:v>0.93719532932774063</c:v>
                </c:pt>
                <c:pt idx="1">
                  <c:v>0.93979736098020739</c:v>
                </c:pt>
                <c:pt idx="2">
                  <c:v>0.93771157752200407</c:v>
                </c:pt>
                <c:pt idx="3">
                  <c:v>0.93132950579759088</c:v>
                </c:pt>
                <c:pt idx="4">
                  <c:v>0.93109733868027711</c:v>
                </c:pt>
                <c:pt idx="5">
                  <c:v>0.93278574733919484</c:v>
                </c:pt>
                <c:pt idx="6">
                  <c:v>0.93070716658756525</c:v>
                </c:pt>
                <c:pt idx="7">
                  <c:v>0.9302651559397267</c:v>
                </c:pt>
                <c:pt idx="8">
                  <c:v>0.94079578139980824</c:v>
                </c:pt>
                <c:pt idx="9">
                  <c:v>0.92634357005758161</c:v>
                </c:pt>
                <c:pt idx="10">
                  <c:v>0.92819429778247098</c:v>
                </c:pt>
                <c:pt idx="11">
                  <c:v>0.9301840490797546</c:v>
                </c:pt>
                <c:pt idx="12">
                  <c:v>0.93828067597354892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2-406A-B98B-F9EA62C10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665024"/>
        <c:axId val="185666560"/>
      </c:barChart>
      <c:catAx>
        <c:axId val="1856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185666560"/>
        <c:crosses val="autoZero"/>
        <c:auto val="1"/>
        <c:lblAlgn val="ctr"/>
        <c:lblOffset val="100"/>
        <c:noMultiLvlLbl val="0"/>
      </c:catAx>
      <c:valAx>
        <c:axId val="185666560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185665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521917721223207E-2"/>
          <c:y val="2.441386539202554E-2"/>
          <c:w val="0.95372313082572346"/>
          <c:h val="0.95617314617942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kvartil 25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03-4EF6-86E6-C8B5DDA2028A}"/>
              </c:ext>
            </c:extLst>
          </c:dPt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List1!$B$6:$K$6</c:f>
                <c:numCache>
                  <c:formatCode>General</c:formatCode>
                  <c:ptCount val="10"/>
                  <c:pt idx="0">
                    <c:v>16</c:v>
                  </c:pt>
                  <c:pt idx="1">
                    <c:v>10</c:v>
                  </c:pt>
                  <c:pt idx="2">
                    <c:v>21</c:v>
                  </c:pt>
                  <c:pt idx="3">
                    <c:v>10</c:v>
                  </c:pt>
                  <c:pt idx="4">
                    <c:v>23</c:v>
                  </c:pt>
                  <c:pt idx="5">
                    <c:v>9</c:v>
                  </c:pt>
                  <c:pt idx="6">
                    <c:v>9</c:v>
                  </c:pt>
                  <c:pt idx="7">
                    <c:v>23</c:v>
                  </c:pt>
                  <c:pt idx="8">
                    <c:v>10</c:v>
                  </c:pt>
                  <c:pt idx="9">
                    <c:v>22</c:v>
                  </c:pt>
                </c:numCache>
              </c:numRef>
            </c:minus>
            <c:spPr>
              <a:ln w="12700">
                <a:solidFill>
                  <a:schemeClr val="accent6">
                    <a:lumMod val="10000"/>
                  </a:schemeClr>
                </a:solidFill>
              </a:ln>
            </c:spPr>
          </c:errBars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List1!$B$2:$K$2</c:f>
              <c:numCache>
                <c:formatCode>General</c:formatCode>
                <c:ptCount val="10"/>
                <c:pt idx="0">
                  <c:v>60</c:v>
                </c:pt>
                <c:pt idx="1">
                  <c:v>61</c:v>
                </c:pt>
                <c:pt idx="2">
                  <c:v>60</c:v>
                </c:pt>
                <c:pt idx="3">
                  <c:v>60</c:v>
                </c:pt>
                <c:pt idx="4">
                  <c:v>59</c:v>
                </c:pt>
                <c:pt idx="5">
                  <c:v>64</c:v>
                </c:pt>
                <c:pt idx="6">
                  <c:v>63</c:v>
                </c:pt>
                <c:pt idx="7">
                  <c:v>56</c:v>
                </c:pt>
                <c:pt idx="8">
                  <c:v>64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03-4EF6-86E6-C8B5DDA2028A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median = median - 25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303-4EF6-86E6-C8B5DDA202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303-4EF6-86E6-C8B5DDA2028A}"/>
              </c:ext>
            </c:extLst>
          </c:dPt>
          <c:dPt>
            <c:idx val="2"/>
            <c:invertIfNegative val="0"/>
            <c:bubble3D val="0"/>
            <c:spPr>
              <a:solidFill>
                <a:srgbClr val="FF86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303-4EF6-86E6-C8B5DDA2028A}"/>
              </c:ext>
            </c:extLst>
          </c:dPt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List1!$B$3:$K$3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10</c:v>
                </c:pt>
                <c:pt idx="8">
                  <c:v>6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03-4EF6-86E6-C8B5DDA2028A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kvartil 75 = kvartil 75 - median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303-4EF6-86E6-C8B5DDA202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303-4EF6-86E6-C8B5DDA2028A}"/>
              </c:ext>
            </c:extLst>
          </c:dPt>
          <c:dPt>
            <c:idx val="2"/>
            <c:invertIfNegative val="0"/>
            <c:bubble3D val="0"/>
            <c:spPr>
              <a:solidFill>
                <a:srgbClr val="FF86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303-4EF6-86E6-C8B5DDA2028A}"/>
              </c:ext>
            </c:extLst>
          </c:dPt>
          <c:errBars>
            <c:errBarType val="plus"/>
            <c:errValType val="cust"/>
            <c:noEndCap val="0"/>
            <c:plus>
              <c:numRef>
                <c:f>List1!$B$5:$K$5</c:f>
                <c:numCache>
                  <c:formatCode>General</c:formatCode>
                  <c:ptCount val="10"/>
                  <c:pt idx="0">
                    <c:v>7</c:v>
                  </c:pt>
                  <c:pt idx="1">
                    <c:v>7</c:v>
                  </c:pt>
                  <c:pt idx="2">
                    <c:v>6</c:v>
                  </c:pt>
                  <c:pt idx="3">
                    <c:v>7</c:v>
                  </c:pt>
                  <c:pt idx="4">
                    <c:v>7</c:v>
                  </c:pt>
                  <c:pt idx="5">
                    <c:v>6</c:v>
                  </c:pt>
                  <c:pt idx="6">
                    <c:v>6</c:v>
                  </c:pt>
                  <c:pt idx="7">
                    <c:v>6</c:v>
                  </c:pt>
                  <c:pt idx="8">
                    <c:v>5</c:v>
                  </c:pt>
                  <c:pt idx="9">
                    <c:v>10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/>
            </c:spPr>
          </c:errBars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List1!$B$4:$K$4</c:f>
              <c:numCache>
                <c:formatCode>General</c:formatCode>
                <c:ptCount val="10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03-4EF6-86E6-C8B5DDA2028A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95 = 95 - 75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List1!$B$5:$K$5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303-4EF6-86E6-C8B5DDA2028A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5 = 25 -5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List1!$B$6:$K$6</c:f>
              <c:numCache>
                <c:formatCode>General</c:formatCode>
                <c:ptCount val="10"/>
                <c:pt idx="0">
                  <c:v>16</c:v>
                </c:pt>
                <c:pt idx="1">
                  <c:v>10</c:v>
                </c:pt>
                <c:pt idx="2">
                  <c:v>21</c:v>
                </c:pt>
                <c:pt idx="3">
                  <c:v>10</c:v>
                </c:pt>
                <c:pt idx="4">
                  <c:v>23</c:v>
                </c:pt>
                <c:pt idx="5">
                  <c:v>9</c:v>
                </c:pt>
                <c:pt idx="6">
                  <c:v>9</c:v>
                </c:pt>
                <c:pt idx="7">
                  <c:v>23</c:v>
                </c:pt>
                <c:pt idx="8">
                  <c:v>10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303-4EF6-86E6-C8B5DDA2028A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</c:strCache>
            </c:strRef>
          </c:tx>
          <c:invertIfNegative val="0"/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List1!$B$7:$K$7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9-1303-4EF6-86E6-C8B5DDA20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888992"/>
        <c:axId val="402889776"/>
      </c:barChart>
      <c:lineChart>
        <c:grouping val="standard"/>
        <c:varyColors val="0"/>
        <c:ser>
          <c:idx val="6"/>
          <c:order val="6"/>
          <c:tx>
            <c:strRef>
              <c:f>List1!$A$8</c:f>
              <c:strCache>
                <c:ptCount val="1"/>
                <c:pt idx="0">
                  <c:v>prumer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List1!$B$1:$K$1</c:f>
              <c:strCache>
                <c:ptCount val="10"/>
                <c:pt idx="0">
                  <c:v>1,00</c:v>
                </c:pt>
                <c:pt idx="1">
                  <c:v>ACB</c:v>
                </c:pt>
                <c:pt idx="2">
                  <c:v>chlopen</c:v>
                </c:pt>
                <c:pt idx="3">
                  <c:v>Pouze ACB</c:v>
                </c:pt>
                <c:pt idx="4">
                  <c:v>Pouze chlopeň</c:v>
                </c:pt>
                <c:pt idx="5">
                  <c:v>ACB + chlopeň</c:v>
                </c:pt>
                <c:pt idx="6">
                  <c:v>ACB + jiné</c:v>
                </c:pt>
                <c:pt idx="7">
                  <c:v>Chlopeň + jiné</c:v>
                </c:pt>
                <c:pt idx="8">
                  <c:v>ACB + chlopeň + jiné</c:v>
                </c:pt>
                <c:pt idx="9">
                  <c:v>jiné</c:v>
                </c:pt>
              </c:strCache>
            </c:strRef>
          </c:cat>
          <c:val>
            <c:numRef>
              <c:f>List1!$B$8:$K$8</c:f>
              <c:numCache>
                <c:formatCode>General</c:formatCode>
                <c:ptCount val="10"/>
                <c:pt idx="0">
                  <c:v>65</c:v>
                </c:pt>
                <c:pt idx="1">
                  <c:v>67</c:v>
                </c:pt>
                <c:pt idx="2">
                  <c:v>65</c:v>
                </c:pt>
                <c:pt idx="3">
                  <c:v>66</c:v>
                </c:pt>
                <c:pt idx="4">
                  <c:v>64</c:v>
                </c:pt>
                <c:pt idx="5">
                  <c:v>69</c:v>
                </c:pt>
                <c:pt idx="6">
                  <c:v>68</c:v>
                </c:pt>
                <c:pt idx="7">
                  <c:v>62</c:v>
                </c:pt>
                <c:pt idx="8">
                  <c:v>69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303-4EF6-86E6-C8B5DDA20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888992"/>
        <c:axId val="402889776"/>
      </c:lineChart>
      <c:catAx>
        <c:axId val="4028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cs-CZ"/>
          </a:p>
        </c:txPr>
        <c:crossAx val="402889776"/>
        <c:crosses val="autoZero"/>
        <c:auto val="1"/>
        <c:lblAlgn val="ctr"/>
        <c:lblOffset val="100"/>
        <c:noMultiLvlLbl val="0"/>
      </c:catAx>
      <c:valAx>
        <c:axId val="4028897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4028889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93E3F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List1!$B$1:$K$1</c:f>
              <c:strCache>
                <c:ptCount val="10"/>
                <c:pt idx="0">
                  <c:v>Sloupec2</c:v>
                </c:pt>
                <c:pt idx="1">
                  <c:v>Sloupec3</c:v>
                </c:pt>
                <c:pt idx="2">
                  <c:v>Sloupec4</c:v>
                </c:pt>
                <c:pt idx="3">
                  <c:v>Sloupec5</c:v>
                </c:pt>
                <c:pt idx="4">
                  <c:v>Sloupec6</c:v>
                </c:pt>
                <c:pt idx="5">
                  <c:v>Sloupec7</c:v>
                </c:pt>
                <c:pt idx="6">
                  <c:v>Sloupec8</c:v>
                </c:pt>
                <c:pt idx="7">
                  <c:v>Sloupec9</c:v>
                </c:pt>
                <c:pt idx="8">
                  <c:v>Sloupec10</c:v>
                </c:pt>
                <c:pt idx="9">
                  <c:v>Sloupec11</c:v>
                </c:pt>
              </c:strCache>
            </c:strRef>
          </c:cat>
          <c:val>
            <c:numRef>
              <c:f>List1!$B$2:$K$2</c:f>
              <c:numCache>
                <c:formatCode>General</c:formatCode>
                <c:ptCount val="10"/>
                <c:pt idx="0">
                  <c:v>0.70200000000000007</c:v>
                </c:pt>
                <c:pt idx="1">
                  <c:v>0.77099999999999991</c:v>
                </c:pt>
                <c:pt idx="2">
                  <c:v>0.61899999999999999</c:v>
                </c:pt>
                <c:pt idx="3">
                  <c:v>0.78799999999999992</c:v>
                </c:pt>
                <c:pt idx="4">
                  <c:v>0.57899999999999996</c:v>
                </c:pt>
                <c:pt idx="5">
                  <c:v>0.71099999999999997</c:v>
                </c:pt>
                <c:pt idx="6">
                  <c:v>0.79599999999999993</c:v>
                </c:pt>
                <c:pt idx="7">
                  <c:v>0.57200000000000006</c:v>
                </c:pt>
                <c:pt idx="8">
                  <c:v>0.71400000000000008</c:v>
                </c:pt>
                <c:pt idx="9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4-49ED-B074-CFF0D0FD062A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FFB7DB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List1!$B$1:$K$1</c:f>
              <c:strCache>
                <c:ptCount val="10"/>
                <c:pt idx="0">
                  <c:v>Sloupec2</c:v>
                </c:pt>
                <c:pt idx="1">
                  <c:v>Sloupec3</c:v>
                </c:pt>
                <c:pt idx="2">
                  <c:v>Sloupec4</c:v>
                </c:pt>
                <c:pt idx="3">
                  <c:v>Sloupec5</c:v>
                </c:pt>
                <c:pt idx="4">
                  <c:v>Sloupec6</c:v>
                </c:pt>
                <c:pt idx="5">
                  <c:v>Sloupec7</c:v>
                </c:pt>
                <c:pt idx="6">
                  <c:v>Sloupec8</c:v>
                </c:pt>
                <c:pt idx="7">
                  <c:v>Sloupec9</c:v>
                </c:pt>
                <c:pt idx="8">
                  <c:v>Sloupec10</c:v>
                </c:pt>
                <c:pt idx="9">
                  <c:v>Sloupec11</c:v>
                </c:pt>
              </c:strCache>
            </c:strRef>
          </c:cat>
          <c:val>
            <c:numRef>
              <c:f>List1!$B$3:$K$3</c:f>
              <c:numCache>
                <c:formatCode>General</c:formatCode>
                <c:ptCount val="10"/>
                <c:pt idx="0">
                  <c:v>0.29799999999999999</c:v>
                </c:pt>
                <c:pt idx="1">
                  <c:v>0.22899999999999998</c:v>
                </c:pt>
                <c:pt idx="2">
                  <c:v>0.38100000000000001</c:v>
                </c:pt>
                <c:pt idx="3">
                  <c:v>0.21199999999999999</c:v>
                </c:pt>
                <c:pt idx="4">
                  <c:v>0.42100000000000004</c:v>
                </c:pt>
                <c:pt idx="5">
                  <c:v>0.28899999999999998</c:v>
                </c:pt>
                <c:pt idx="6">
                  <c:v>0.20399999999999999</c:v>
                </c:pt>
                <c:pt idx="7">
                  <c:v>0.42799999999999999</c:v>
                </c:pt>
                <c:pt idx="8">
                  <c:v>0.28600000000000003</c:v>
                </c:pt>
                <c:pt idx="9">
                  <c:v>0.35200000000000004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4-49ED-B074-CFF0D0FD0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2889384"/>
        <c:axId val="402891736"/>
      </c:barChart>
      <c:catAx>
        <c:axId val="40288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91736"/>
        <c:crosses val="autoZero"/>
        <c:auto val="1"/>
        <c:lblAlgn val="ctr"/>
        <c:lblOffset val="100"/>
        <c:noMultiLvlLbl val="0"/>
      </c:catAx>
      <c:valAx>
        <c:axId val="40289173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89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Průměr</c:v>
                </c:pt>
              </c:strCache>
            </c:strRef>
          </c:tx>
          <c:spPr>
            <a:solidFill>
              <a:srgbClr val="ED7D31"/>
            </a:solidFill>
            <a:ln w="6350" cap="rnd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List1!$C$2:$O$2</c:f>
              <c:numCache>
                <c:formatCode>0.0</c:formatCode>
                <c:ptCount val="13"/>
                <c:pt idx="0">
                  <c:v>12.315663201188228</c:v>
                </c:pt>
                <c:pt idx="1">
                  <c:v>12.348533428333965</c:v>
                </c:pt>
                <c:pt idx="2">
                  <c:v>11.914165529786256</c:v>
                </c:pt>
                <c:pt idx="3">
                  <c:v>12.060135900339782</c:v>
                </c:pt>
                <c:pt idx="4">
                  <c:v>12.383728064793226</c:v>
                </c:pt>
                <c:pt idx="5">
                  <c:v>12.275862068965505</c:v>
                </c:pt>
                <c:pt idx="6">
                  <c:v>12.315620159656826</c:v>
                </c:pt>
                <c:pt idx="7">
                  <c:v>12.090045726345394</c:v>
                </c:pt>
                <c:pt idx="8">
                  <c:v>10.834639026154038</c:v>
                </c:pt>
                <c:pt idx="9">
                  <c:v>10.748380129589634</c:v>
                </c:pt>
                <c:pt idx="10">
                  <c:v>10.4016200986147</c:v>
                </c:pt>
                <c:pt idx="11">
                  <c:v>10.200981595092031</c:v>
                </c:pt>
                <c:pt idx="12">
                  <c:v>10.431475811390079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5-4254-A4DB-A7076BA9E719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Medián</c:v>
                </c:pt>
              </c:strCache>
            </c:strRef>
          </c:tx>
          <c:spPr>
            <a:solidFill>
              <a:srgbClr val="FFC000"/>
            </a:solidFill>
            <a:ln w="6350" cap="rnd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List1!$C$3:$O$3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5-4254-A4DB-A7076BA9E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65664"/>
        <c:axId val="200867200"/>
      </c:barChart>
      <c:catAx>
        <c:axId val="2008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200867200"/>
        <c:crosses val="autoZero"/>
        <c:auto val="1"/>
        <c:lblAlgn val="ctr"/>
        <c:lblOffset val="100"/>
        <c:noMultiLvlLbl val="0"/>
      </c:catAx>
      <c:valAx>
        <c:axId val="20086720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200865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Kuřák</c:v>
                </c:pt>
              </c:strCache>
            </c:strRef>
          </c:tx>
          <c:spPr>
            <a:solidFill>
              <a:srgbClr val="C55A11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0.0%</c:formatCode>
                <c:ptCount val="13"/>
                <c:pt idx="0">
                  <c:v>0.16007255413218455</c:v>
                </c:pt>
                <c:pt idx="1">
                  <c:v>0.15449271930863029</c:v>
                </c:pt>
                <c:pt idx="2">
                  <c:v>0.16170792641380877</c:v>
                </c:pt>
                <c:pt idx="3">
                  <c:v>0.17079486602116639</c:v>
                </c:pt>
                <c:pt idx="4">
                  <c:v>0.18090575275397797</c:v>
                </c:pt>
                <c:pt idx="5">
                  <c:v>0.1825654086594119</c:v>
                </c:pt>
                <c:pt idx="6">
                  <c:v>0.18011390602752728</c:v>
                </c:pt>
                <c:pt idx="7">
                  <c:v>0.18187127672000936</c:v>
                </c:pt>
                <c:pt idx="8">
                  <c:v>0.21053265847192096</c:v>
                </c:pt>
                <c:pt idx="9">
                  <c:v>0.20429462571976967</c:v>
                </c:pt>
                <c:pt idx="10">
                  <c:v>0.19908278457196613</c:v>
                </c:pt>
                <c:pt idx="11">
                  <c:v>0.21</c:v>
                </c:pt>
                <c:pt idx="12">
                  <c:v>0.21467058535390643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F-4090-B3E3-65A0384A587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Exkuřák</c:v>
                </c:pt>
              </c:strCache>
            </c:strRef>
          </c:tx>
          <c:spPr>
            <a:solidFill>
              <a:srgbClr val="FFCC00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0.0%</c:formatCode>
                <c:ptCount val="13"/>
                <c:pt idx="0">
                  <c:v>0.37467407323432717</c:v>
                </c:pt>
                <c:pt idx="1">
                  <c:v>0.37480762400852374</c:v>
                </c:pt>
                <c:pt idx="2">
                  <c:v>0.36293436293436293</c:v>
                </c:pt>
                <c:pt idx="3">
                  <c:v>0.35082188696239586</c:v>
                </c:pt>
                <c:pt idx="4">
                  <c:v>0.34051407588739291</c:v>
                </c:pt>
                <c:pt idx="5">
                  <c:v>0.31488770548738132</c:v>
                </c:pt>
                <c:pt idx="6">
                  <c:v>0.33068343616516371</c:v>
                </c:pt>
                <c:pt idx="7">
                  <c:v>0.3197056418642682</c:v>
                </c:pt>
                <c:pt idx="8">
                  <c:v>0.31923355025307304</c:v>
                </c:pt>
                <c:pt idx="9">
                  <c:v>0.30902111324376197</c:v>
                </c:pt>
                <c:pt idx="10">
                  <c:v>0.31420507996237063</c:v>
                </c:pt>
                <c:pt idx="11">
                  <c:v>0.32100000000000001</c:v>
                </c:pt>
                <c:pt idx="12">
                  <c:v>0.31692383051677686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F-4090-B3E3-65A0384A587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Nekuřák</c:v>
                </c:pt>
              </c:strCache>
            </c:strRef>
          </c:tx>
          <c:spPr>
            <a:solidFill>
              <a:srgbClr val="D9D9D9"/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0.0%</c:formatCode>
                <c:ptCount val="13"/>
                <c:pt idx="0">
                  <c:v>0.46525337263348826</c:v>
                </c:pt>
                <c:pt idx="1">
                  <c:v>0.47069965668284597</c:v>
                </c:pt>
                <c:pt idx="2">
                  <c:v>0.4753577106518283</c:v>
                </c:pt>
                <c:pt idx="3">
                  <c:v>0.47838324701643775</c:v>
                </c:pt>
                <c:pt idx="4">
                  <c:v>0.47858017135862913</c:v>
                </c:pt>
                <c:pt idx="5">
                  <c:v>0.50254688585320673</c:v>
                </c:pt>
                <c:pt idx="6">
                  <c:v>0.48920265780730898</c:v>
                </c:pt>
                <c:pt idx="7">
                  <c:v>0.49842308141572245</c:v>
                </c:pt>
                <c:pt idx="8">
                  <c:v>0.47023379127500603</c:v>
                </c:pt>
                <c:pt idx="9">
                  <c:v>0.48668426103646834</c:v>
                </c:pt>
                <c:pt idx="10">
                  <c:v>0.48671213546566322</c:v>
                </c:pt>
                <c:pt idx="11">
                  <c:v>0.46899999999999997</c:v>
                </c:pt>
                <c:pt idx="12">
                  <c:v>0.46840558412931665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F-4090-B3E3-65A0384A5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548800"/>
        <c:axId val="84410752"/>
      </c:barChart>
      <c:catAx>
        <c:axId val="835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84410752"/>
        <c:crosses val="autoZero"/>
        <c:auto val="1"/>
        <c:lblAlgn val="ctr"/>
        <c:lblOffset val="100"/>
        <c:noMultiLvlLbl val="0"/>
      </c:catAx>
      <c:valAx>
        <c:axId val="84410752"/>
        <c:scaling>
          <c:orientation val="minMax"/>
        </c:scaling>
        <c:delete val="0"/>
        <c:axPos val="l"/>
        <c:majorGridlines>
          <c:spPr>
            <a:ln w="6350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8354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cs-CZ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Pacienti s DM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0.0%</c:formatCode>
                <c:ptCount val="13"/>
                <c:pt idx="0">
                  <c:v>0.33500000000000002</c:v>
                </c:pt>
                <c:pt idx="1">
                  <c:v>0.34799999999999998</c:v>
                </c:pt>
                <c:pt idx="2">
                  <c:v>0.34</c:v>
                </c:pt>
                <c:pt idx="3">
                  <c:v>0.33800000000000002</c:v>
                </c:pt>
                <c:pt idx="4">
                  <c:v>0.34</c:v>
                </c:pt>
                <c:pt idx="5">
                  <c:v>0.34799999999999998</c:v>
                </c:pt>
                <c:pt idx="6">
                  <c:v>0.33600000000000002</c:v>
                </c:pt>
                <c:pt idx="7">
                  <c:v>0.33200000000000002</c:v>
                </c:pt>
                <c:pt idx="8">
                  <c:v>0.34899999999999998</c:v>
                </c:pt>
                <c:pt idx="9">
                  <c:v>0.33800000000000002</c:v>
                </c:pt>
                <c:pt idx="10">
                  <c:v>0.33600000000000002</c:v>
                </c:pt>
                <c:pt idx="11">
                  <c:v>0.33447852760736196</c:v>
                </c:pt>
                <c:pt idx="12">
                  <c:v>0.3242713690913544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02-AA4C-4653F1D93FF0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Pacienti bez DM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0.0%</c:formatCode>
                <c:ptCount val="13"/>
                <c:pt idx="0">
                  <c:v>0.66500000000000004</c:v>
                </c:pt>
                <c:pt idx="1">
                  <c:v>0.65200000000000002</c:v>
                </c:pt>
                <c:pt idx="2">
                  <c:v>0.66</c:v>
                </c:pt>
                <c:pt idx="3">
                  <c:v>0.66200000000000003</c:v>
                </c:pt>
                <c:pt idx="4">
                  <c:v>0.66</c:v>
                </c:pt>
                <c:pt idx="5">
                  <c:v>0.65200000000000002</c:v>
                </c:pt>
                <c:pt idx="6">
                  <c:v>0.66400000000000003</c:v>
                </c:pt>
                <c:pt idx="7">
                  <c:v>0.66800000000000004</c:v>
                </c:pt>
                <c:pt idx="8">
                  <c:v>0.65100000000000002</c:v>
                </c:pt>
                <c:pt idx="9">
                  <c:v>0.66200000000000003</c:v>
                </c:pt>
                <c:pt idx="10">
                  <c:v>0.66400000000000003</c:v>
                </c:pt>
                <c:pt idx="11">
                  <c:v>0.66552147239263804</c:v>
                </c:pt>
                <c:pt idx="12">
                  <c:v>0.67572863090864566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5-4202-AA4C-4653F1D93F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47127904"/>
        <c:axId val="954179760"/>
      </c:barChart>
      <c:catAx>
        <c:axId val="9471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54179760"/>
        <c:crosses val="autoZero"/>
        <c:auto val="1"/>
        <c:lblAlgn val="ctr"/>
        <c:lblOffset val="100"/>
        <c:noMultiLvlLbl val="0"/>
      </c:catAx>
      <c:valAx>
        <c:axId val="95417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s-CZ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4712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F7F7F"/>
              </a:solidFill>
              <a:ln w="9525">
                <a:solidFill>
                  <a:srgbClr val="7F7F7F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0.0%</c:formatCode>
                <c:ptCount val="13"/>
                <c:pt idx="0">
                  <c:v>4.2266392506282842E-2</c:v>
                </c:pt>
                <c:pt idx="1">
                  <c:v>4.5416814893869326E-2</c:v>
                </c:pt>
                <c:pt idx="2">
                  <c:v>4.1424832138386256E-2</c:v>
                </c:pt>
                <c:pt idx="3">
                  <c:v>4.0009067210699308E-2</c:v>
                </c:pt>
                <c:pt idx="4">
                  <c:v>4.6397446912974101E-2</c:v>
                </c:pt>
                <c:pt idx="5">
                  <c:v>4.2064786762992308E-2</c:v>
                </c:pt>
                <c:pt idx="6">
                  <c:v>4.4314381270903008E-2</c:v>
                </c:pt>
                <c:pt idx="7">
                  <c:v>4.1661749085329873E-2</c:v>
                </c:pt>
                <c:pt idx="8">
                  <c:v>4.1535860903163489E-2</c:v>
                </c:pt>
                <c:pt idx="9">
                  <c:v>4.746376811594203E-2</c:v>
                </c:pt>
                <c:pt idx="10">
                  <c:v>4.1720836780522394E-2</c:v>
                </c:pt>
                <c:pt idx="11">
                  <c:v>3.6826495304003955E-2</c:v>
                </c:pt>
                <c:pt idx="12">
                  <c:v>3.5248041775456922E-2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02-46EA-A9EF-B4EA32E01E0B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Ao bypass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0.0%</c:formatCode>
                <c:ptCount val="13"/>
                <c:pt idx="0">
                  <c:v>3.2582266169557464E-2</c:v>
                </c:pt>
                <c:pt idx="1">
                  <c:v>4.0275387263339069E-2</c:v>
                </c:pt>
                <c:pt idx="2">
                  <c:v>3.3122759091685161E-2</c:v>
                </c:pt>
                <c:pt idx="3">
                  <c:v>3.3375201866140319E-2</c:v>
                </c:pt>
                <c:pt idx="4">
                  <c:v>4.0054977419988216E-2</c:v>
                </c:pt>
                <c:pt idx="5">
                  <c:v>3.272727272727273E-2</c:v>
                </c:pt>
                <c:pt idx="6">
                  <c:v>3.1304347826086959E-2</c:v>
                </c:pt>
                <c:pt idx="7">
                  <c:v>3.0421982335623161E-2</c:v>
                </c:pt>
                <c:pt idx="8">
                  <c:v>3.3380253368188215E-2</c:v>
                </c:pt>
                <c:pt idx="9">
                  <c:v>3.4519497123375237E-2</c:v>
                </c:pt>
                <c:pt idx="10">
                  <c:v>2.9769392033542976E-2</c:v>
                </c:pt>
                <c:pt idx="11">
                  <c:v>2.6204564666103127E-2</c:v>
                </c:pt>
                <c:pt idx="12">
                  <c:v>2.4913494809688581E-2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02-46EA-A9EF-B4EA32E01E0B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Chlopen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9.9979843725495898E-3"/>
                  <c:y val="-2.5726431588303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E-476C-9ECE-A2841CF869B0}"/>
                </c:ext>
              </c:extLst>
            </c:dLbl>
            <c:dLbl>
              <c:idx val="10"/>
              <c:layout>
                <c:manualLayout>
                  <c:x val="-4.1562064052216546E-2"/>
                  <c:y val="1.5745691634191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E-476C-9ECE-A2841CF869B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0.0%</c:formatCode>
                <c:ptCount val="13"/>
                <c:pt idx="0">
                  <c:v>5.6935190793458511E-2</c:v>
                </c:pt>
                <c:pt idx="1">
                  <c:v>6.0390763765541741E-2</c:v>
                </c:pt>
                <c:pt idx="2">
                  <c:v>5.3073382074194424E-2</c:v>
                </c:pt>
                <c:pt idx="3">
                  <c:v>4.8670346211741093E-2</c:v>
                </c:pt>
                <c:pt idx="4">
                  <c:v>5.229283990345937E-2</c:v>
                </c:pt>
                <c:pt idx="5">
                  <c:v>4.9131513647642677E-2</c:v>
                </c:pt>
                <c:pt idx="6">
                  <c:v>5.2715654952076675E-2</c:v>
                </c:pt>
                <c:pt idx="7">
                  <c:v>5.0458715596330278E-2</c:v>
                </c:pt>
                <c:pt idx="8">
                  <c:v>4.5725108225108224E-2</c:v>
                </c:pt>
                <c:pt idx="9">
                  <c:v>4.6862796146836763E-2</c:v>
                </c:pt>
                <c:pt idx="10">
                  <c:v>4.1750503018108655E-2</c:v>
                </c:pt>
                <c:pt idx="11">
                  <c:v>4.3666937889883371E-2</c:v>
                </c:pt>
                <c:pt idx="12">
                  <c:v>3.9341517857142856E-2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02-46EA-A9EF-B4EA32E01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632399"/>
        <c:axId val="927691743"/>
      </c:lineChart>
      <c:catAx>
        <c:axId val="928632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100"/>
                  <a:t>Rok</a:t>
                </a:r>
              </a:p>
            </c:rich>
          </c:tx>
          <c:layout>
            <c:manualLayout>
              <c:xMode val="edge"/>
              <c:yMode val="edge"/>
              <c:x val="0.46083829721980107"/>
              <c:y val="0.91586688602263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7691743"/>
        <c:crosses val="autoZero"/>
        <c:auto val="1"/>
        <c:lblAlgn val="ctr"/>
        <c:lblOffset val="100"/>
        <c:noMultiLvlLbl val="0"/>
      </c:catAx>
      <c:valAx>
        <c:axId val="927691743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63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4022819533627E-2"/>
          <c:y val="5.8104513223949925E-2"/>
          <c:w val="0.93065820426757906"/>
          <c:h val="0.85409115645603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solidFill>
              <a:srgbClr val="FF8633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8633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2.0654801142606021E-2</c:v>
                </c:pt>
                <c:pt idx="1">
                  <c:v>2.2928110819202294E-2</c:v>
                </c:pt>
                <c:pt idx="2">
                  <c:v>2.1075581395348836E-2</c:v>
                </c:pt>
                <c:pt idx="3">
                  <c:v>2.1369721936148299E-2</c:v>
                </c:pt>
                <c:pt idx="4">
                  <c:v>2.2962112514351322E-2</c:v>
                </c:pt>
                <c:pt idx="5">
                  <c:v>2.0844913841022789E-2</c:v>
                </c:pt>
                <c:pt idx="6">
                  <c:v>1.9869352204681546E-2</c:v>
                </c:pt>
                <c:pt idx="7">
                  <c:v>1.772362226530047E-2</c:v>
                </c:pt>
                <c:pt idx="8">
                  <c:v>2.0128599384959464E-2</c:v>
                </c:pt>
                <c:pt idx="9">
                  <c:v>2.2610792885137173E-2</c:v>
                </c:pt>
                <c:pt idx="10">
                  <c:v>1.8464243845252051E-2</c:v>
                </c:pt>
                <c:pt idx="11">
                  <c:v>1.5935057125676489E-2</c:v>
                </c:pt>
                <c:pt idx="12">
                  <c:v>1.4759036144578313E-2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1-445B-8194-5689E3609B97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C00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4.3801652892561986E-2</c:v>
                </c:pt>
                <c:pt idx="1">
                  <c:v>4.2379788101059496E-2</c:v>
                </c:pt>
                <c:pt idx="2">
                  <c:v>2.9367469879518073E-2</c:v>
                </c:pt>
                <c:pt idx="3">
                  <c:v>3.6118980169971671E-2</c:v>
                </c:pt>
                <c:pt idx="4">
                  <c:v>3.0950626381724394E-2</c:v>
                </c:pt>
                <c:pt idx="5">
                  <c:v>3.1572164948453607E-2</c:v>
                </c:pt>
                <c:pt idx="6">
                  <c:v>3.8770053475935831E-2</c:v>
                </c:pt>
                <c:pt idx="7">
                  <c:v>3.323442136498516E-2</c:v>
                </c:pt>
                <c:pt idx="8">
                  <c:v>3.1270358306188926E-2</c:v>
                </c:pt>
                <c:pt idx="9">
                  <c:v>3.3136094674556214E-2</c:v>
                </c:pt>
                <c:pt idx="10">
                  <c:v>3.096330275229358E-2</c:v>
                </c:pt>
                <c:pt idx="11">
                  <c:v>2.9014844804318488E-2</c:v>
                </c:pt>
                <c:pt idx="12">
                  <c:v>2.8909329829172142E-2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1-445B-8194-5689E3609B97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4.4776119402985072E-2</c:v>
                </c:pt>
                <c:pt idx="1">
                  <c:v>6.3879210220673638E-2</c:v>
                </c:pt>
                <c:pt idx="2">
                  <c:v>5.246252676659529E-2</c:v>
                </c:pt>
                <c:pt idx="3">
                  <c:v>4.5696068012752389E-2</c:v>
                </c:pt>
                <c:pt idx="4">
                  <c:v>5.9225512528473807E-2</c:v>
                </c:pt>
                <c:pt idx="5">
                  <c:v>4.6153846153846156E-2</c:v>
                </c:pt>
                <c:pt idx="6">
                  <c:v>4.2744656917885267E-2</c:v>
                </c:pt>
                <c:pt idx="7">
                  <c:v>5.6000000000000001E-2</c:v>
                </c:pt>
                <c:pt idx="8">
                  <c:v>5.4193548387096772E-2</c:v>
                </c:pt>
                <c:pt idx="9">
                  <c:v>4.2801556420233464E-2</c:v>
                </c:pt>
                <c:pt idx="10">
                  <c:v>3.9215686274509803E-2</c:v>
                </c:pt>
                <c:pt idx="11">
                  <c:v>4.2553191489361701E-2</c:v>
                </c:pt>
                <c:pt idx="12">
                  <c:v>4.2168674698795178E-2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01-445B-8194-5689E3609B97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List1!$B$5:$N$5</c:f>
              <c:numCache>
                <c:formatCode>General</c:formatCode>
                <c:ptCount val="13"/>
                <c:pt idx="0">
                  <c:v>6.7307692307692304E-2</c:v>
                </c:pt>
                <c:pt idx="1">
                  <c:v>9.0225563909774431E-2</c:v>
                </c:pt>
                <c:pt idx="2">
                  <c:v>4.8611111111111112E-2</c:v>
                </c:pt>
                <c:pt idx="3">
                  <c:v>6.043956043956044E-2</c:v>
                </c:pt>
                <c:pt idx="4">
                  <c:v>7.3298429319371722E-2</c:v>
                </c:pt>
                <c:pt idx="5">
                  <c:v>5.6022408963585436E-2</c:v>
                </c:pt>
                <c:pt idx="6">
                  <c:v>6.0790273556231005E-2</c:v>
                </c:pt>
                <c:pt idx="7">
                  <c:v>5.0675675675675678E-2</c:v>
                </c:pt>
                <c:pt idx="8">
                  <c:v>7.598784194528875E-2</c:v>
                </c:pt>
                <c:pt idx="9">
                  <c:v>7.2727272727272724E-2</c:v>
                </c:pt>
                <c:pt idx="10">
                  <c:v>8.6378737541528236E-2</c:v>
                </c:pt>
                <c:pt idx="11">
                  <c:v>2.5936599423631124E-2</c:v>
                </c:pt>
                <c:pt idx="12">
                  <c:v>4.2813455657492352E-2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901-445B-8194-5689E3609B97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List1!$B$6:$N$6</c:f>
              <c:numCache>
                <c:formatCode>General</c:formatCode>
                <c:ptCount val="13"/>
                <c:pt idx="0">
                  <c:v>6.385404789053592E-2</c:v>
                </c:pt>
                <c:pt idx="1">
                  <c:v>5.4704595185995623E-2</c:v>
                </c:pt>
                <c:pt idx="2">
                  <c:v>6.7748091603053437E-2</c:v>
                </c:pt>
                <c:pt idx="3">
                  <c:v>0.05</c:v>
                </c:pt>
                <c:pt idx="4">
                  <c:v>5.0397877984084884E-2</c:v>
                </c:pt>
                <c:pt idx="5">
                  <c:v>6.0934891485809682E-2</c:v>
                </c:pt>
                <c:pt idx="6">
                  <c:v>6.5923862581244191E-2</c:v>
                </c:pt>
                <c:pt idx="7">
                  <c:v>6.3400576368876083E-2</c:v>
                </c:pt>
                <c:pt idx="8">
                  <c:v>4.7619047619047616E-2</c:v>
                </c:pt>
                <c:pt idx="9">
                  <c:v>5.5809698078682524E-2</c:v>
                </c:pt>
                <c:pt idx="10">
                  <c:v>5.0556983718937444E-2</c:v>
                </c:pt>
                <c:pt idx="11">
                  <c:v>4.912280701754386E-2</c:v>
                </c:pt>
                <c:pt idx="12">
                  <c:v>4.053000779423227E-2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01-445B-8194-5689E3609B97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</c:strCache>
            </c:strRef>
          </c:tx>
          <c:spPr>
            <a:solidFill>
              <a:srgbClr val="A6A6A6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List1!$B$7:$N$7</c:f>
              <c:numCache>
                <c:formatCode>General</c:formatCode>
                <c:ptCount val="13"/>
                <c:pt idx="0">
                  <c:v>0.1078167115902965</c:v>
                </c:pt>
                <c:pt idx="1">
                  <c:v>0.11959287531806616</c:v>
                </c:pt>
                <c:pt idx="2">
                  <c:v>9.0686274509803919E-2</c:v>
                </c:pt>
                <c:pt idx="3">
                  <c:v>9.1127098321342928E-2</c:v>
                </c:pt>
                <c:pt idx="4">
                  <c:v>0.11139240506329114</c:v>
                </c:pt>
                <c:pt idx="5">
                  <c:v>8.5858585858585856E-2</c:v>
                </c:pt>
                <c:pt idx="6">
                  <c:v>9.7791798107255523E-2</c:v>
                </c:pt>
                <c:pt idx="7">
                  <c:v>7.4792243767313013E-2</c:v>
                </c:pt>
                <c:pt idx="8">
                  <c:v>8.3591331269349839E-2</c:v>
                </c:pt>
                <c:pt idx="9">
                  <c:v>9.6774193548387094E-2</c:v>
                </c:pt>
                <c:pt idx="10">
                  <c:v>7.0769230769230765E-2</c:v>
                </c:pt>
                <c:pt idx="11">
                  <c:v>8.9020771513353122E-2</c:v>
                </c:pt>
                <c:pt idx="12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2-43F8-9E3A-62BC54B3655B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9"/>
              <c:layout>
                <c:manualLayout>
                  <c:x val="-1.102659679751582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6-4C72-86A5-8301B94CC4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List1!$B$8:$N$8</c:f>
              <c:numCache>
                <c:formatCode>General</c:formatCode>
                <c:ptCount val="13"/>
                <c:pt idx="0">
                  <c:v>0.11428571428571428</c:v>
                </c:pt>
                <c:pt idx="1">
                  <c:v>9.270216962524655E-2</c:v>
                </c:pt>
                <c:pt idx="2">
                  <c:v>0.10273972602739725</c:v>
                </c:pt>
                <c:pt idx="3">
                  <c:v>8.6400000000000005E-2</c:v>
                </c:pt>
                <c:pt idx="4">
                  <c:v>0.12458471760797342</c:v>
                </c:pt>
                <c:pt idx="5">
                  <c:v>0.10742496050552923</c:v>
                </c:pt>
                <c:pt idx="6">
                  <c:v>0.1238390092879257</c:v>
                </c:pt>
                <c:pt idx="7">
                  <c:v>0.10982658959537572</c:v>
                </c:pt>
                <c:pt idx="8">
                  <c:v>0.1093969144460028</c:v>
                </c:pt>
                <c:pt idx="9">
                  <c:v>0.13818181818181818</c:v>
                </c:pt>
                <c:pt idx="10">
                  <c:v>0.12113720642768851</c:v>
                </c:pt>
                <c:pt idx="11">
                  <c:v>9.7911227154047001E-2</c:v>
                </c:pt>
                <c:pt idx="12">
                  <c:v>9.0784044016506193E-2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2-43F8-9E3A-62BC54B36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5405624"/>
        <c:axId val="405409152"/>
      </c:barChart>
      <c:catAx>
        <c:axId val="405405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5409152"/>
        <c:crosses val="autoZero"/>
        <c:auto val="1"/>
        <c:lblAlgn val="ctr"/>
        <c:lblOffset val="100"/>
        <c:noMultiLvlLbl val="0"/>
      </c:catAx>
      <c:valAx>
        <c:axId val="4054091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540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8390647875059E-2"/>
          <c:y val="3.6024635564899155E-2"/>
          <c:w val="0.91829389750623125"/>
          <c:h val="0.72411570389736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List1!$B$4:$B$17</c:f>
              <c:numCache>
                <c:formatCode>#,##0" ";;"- ";@" "</c:formatCode>
                <c:ptCount val="13"/>
                <c:pt idx="0">
                  <c:v>1185</c:v>
                </c:pt>
                <c:pt idx="1">
                  <c:v>801</c:v>
                </c:pt>
                <c:pt idx="2">
                  <c:v>797</c:v>
                </c:pt>
                <c:pt idx="3">
                  <c:v>675</c:v>
                </c:pt>
                <c:pt idx="4">
                  <c:v>404</c:v>
                </c:pt>
                <c:pt idx="5">
                  <c:v>713</c:v>
                </c:pt>
                <c:pt idx="6">
                  <c:v>750</c:v>
                </c:pt>
                <c:pt idx="7">
                  <c:v>1116</c:v>
                </c:pt>
                <c:pt idx="8">
                  <c:v>491</c:v>
                </c:pt>
                <c:pt idx="9">
                  <c:v>639</c:v>
                </c:pt>
                <c:pt idx="10">
                  <c:v>576</c:v>
                </c:pt>
                <c:pt idx="11">
                  <c:v>674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A3-416F-A0C9-CDF4CEBA57D4}"/>
            </c:ext>
          </c:extLst>
        </c:ser>
        <c:ser>
          <c:idx val="1"/>
          <c:order val="3"/>
          <c:tx>
            <c:strRef>
              <c:f>List1!$E$3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List1!$E$4:$E$17</c:f>
              <c:numCache>
                <c:formatCode>#,##0" ";;"- ";@" "</c:formatCode>
                <c:ptCount val="13"/>
                <c:pt idx="0">
                  <c:v>1172</c:v>
                </c:pt>
                <c:pt idx="1">
                  <c:v>756</c:v>
                </c:pt>
                <c:pt idx="2">
                  <c:v>655</c:v>
                </c:pt>
                <c:pt idx="3">
                  <c:v>770</c:v>
                </c:pt>
                <c:pt idx="4">
                  <c:v>381</c:v>
                </c:pt>
                <c:pt idx="5">
                  <c:v>683</c:v>
                </c:pt>
                <c:pt idx="6">
                  <c:v>897</c:v>
                </c:pt>
                <c:pt idx="7">
                  <c:v>1141</c:v>
                </c:pt>
                <c:pt idx="8">
                  <c:v>464</c:v>
                </c:pt>
                <c:pt idx="9">
                  <c:v>549</c:v>
                </c:pt>
                <c:pt idx="10">
                  <c:v>687</c:v>
                </c:pt>
                <c:pt idx="11">
                  <c:v>728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3-416F-A0C9-CDF4CEBA57D4}"/>
            </c:ext>
          </c:extLst>
        </c:ser>
        <c:ser>
          <c:idx val="4"/>
          <c:order val="6"/>
          <c:tx>
            <c:strRef>
              <c:f>List1!$H$3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List1!$H$4:$H$17</c:f>
              <c:numCache>
                <c:formatCode>#,##0" ";;"- ";@" "</c:formatCode>
                <c:ptCount val="13"/>
                <c:pt idx="0">
                  <c:v>1242</c:v>
                </c:pt>
                <c:pt idx="1">
                  <c:v>818</c:v>
                </c:pt>
                <c:pt idx="2">
                  <c:v>585</c:v>
                </c:pt>
                <c:pt idx="3">
                  <c:v>728</c:v>
                </c:pt>
                <c:pt idx="4">
                  <c:v>249</c:v>
                </c:pt>
                <c:pt idx="5">
                  <c:v>593</c:v>
                </c:pt>
                <c:pt idx="6">
                  <c:v>812</c:v>
                </c:pt>
                <c:pt idx="7">
                  <c:v>1089</c:v>
                </c:pt>
                <c:pt idx="8">
                  <c:v>453</c:v>
                </c:pt>
                <c:pt idx="9">
                  <c:v>532</c:v>
                </c:pt>
                <c:pt idx="10">
                  <c:v>644</c:v>
                </c:pt>
                <c:pt idx="11">
                  <c:v>683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A3-416F-A0C9-CDF4CEBA57D4}"/>
            </c:ext>
          </c:extLst>
        </c:ser>
        <c:ser>
          <c:idx val="6"/>
          <c:order val="9"/>
          <c:tx>
            <c:strRef>
              <c:f>List1!$K$3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List1!$K$4:$K$17</c:f>
              <c:numCache>
                <c:formatCode>#,##0" ";;"- ";@" "</c:formatCode>
                <c:ptCount val="13"/>
                <c:pt idx="0">
                  <c:v>1051</c:v>
                </c:pt>
                <c:pt idx="1">
                  <c:v>804</c:v>
                </c:pt>
                <c:pt idx="2">
                  <c:v>545</c:v>
                </c:pt>
                <c:pt idx="3">
                  <c:v>653</c:v>
                </c:pt>
                <c:pt idx="4">
                  <c:v>435</c:v>
                </c:pt>
                <c:pt idx="5">
                  <c:v>669</c:v>
                </c:pt>
                <c:pt idx="6">
                  <c:v>808</c:v>
                </c:pt>
                <c:pt idx="7">
                  <c:v>1119</c:v>
                </c:pt>
                <c:pt idx="8">
                  <c:v>467</c:v>
                </c:pt>
                <c:pt idx="9">
                  <c:v>511</c:v>
                </c:pt>
                <c:pt idx="10">
                  <c:v>569</c:v>
                </c:pt>
                <c:pt idx="11">
                  <c:v>705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A3-416F-A0C9-CDF4CEBA57D4}"/>
            </c:ext>
          </c:extLst>
        </c:ser>
        <c:ser>
          <c:idx val="8"/>
          <c:order val="10"/>
          <c:tx>
            <c:strRef>
              <c:f>List1!$L$3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List1!$L$4:$L$17</c:f>
              <c:numCache>
                <c:formatCode>#,##0" ";;"- ";@" "</c:formatCode>
                <c:ptCount val="13"/>
                <c:pt idx="0">
                  <c:v>1293</c:v>
                </c:pt>
                <c:pt idx="1">
                  <c:v>748</c:v>
                </c:pt>
                <c:pt idx="2">
                  <c:v>556</c:v>
                </c:pt>
                <c:pt idx="3">
                  <c:v>645</c:v>
                </c:pt>
                <c:pt idx="4">
                  <c:v>431</c:v>
                </c:pt>
                <c:pt idx="5">
                  <c:v>692</c:v>
                </c:pt>
                <c:pt idx="6">
                  <c:v>780</c:v>
                </c:pt>
                <c:pt idx="7">
                  <c:v>1090</c:v>
                </c:pt>
                <c:pt idx="8">
                  <c:v>431</c:v>
                </c:pt>
                <c:pt idx="9">
                  <c:v>524</c:v>
                </c:pt>
                <c:pt idx="10">
                  <c:v>629</c:v>
                </c:pt>
                <c:pt idx="11">
                  <c:v>704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A3-416F-A0C9-CDF4CEBA57D4}"/>
            </c:ext>
          </c:extLst>
        </c:ser>
        <c:ser>
          <c:idx val="9"/>
          <c:order val="11"/>
          <c:tx>
            <c:strRef>
              <c:f>List1!$M$3</c:f>
              <c:strCache>
                <c:ptCount val="1"/>
                <c:pt idx="0">
                  <c:v>2018*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List1!$M$4:$M$17</c:f>
              <c:numCache>
                <c:formatCode>General</c:formatCode>
                <c:ptCount val="13"/>
                <c:pt idx="0">
                  <c:v>1175</c:v>
                </c:pt>
                <c:pt idx="1">
                  <c:v>792</c:v>
                </c:pt>
                <c:pt idx="2">
                  <c:v>467</c:v>
                </c:pt>
                <c:pt idx="3">
                  <c:v>630</c:v>
                </c:pt>
                <c:pt idx="4">
                  <c:v>341</c:v>
                </c:pt>
                <c:pt idx="5">
                  <c:v>636</c:v>
                </c:pt>
                <c:pt idx="6">
                  <c:v>754</c:v>
                </c:pt>
                <c:pt idx="7">
                  <c:v>1150</c:v>
                </c:pt>
                <c:pt idx="8">
                  <c:v>457</c:v>
                </c:pt>
                <c:pt idx="9">
                  <c:v>489</c:v>
                </c:pt>
                <c:pt idx="10">
                  <c:v>563</c:v>
                </c:pt>
                <c:pt idx="11">
                  <c:v>658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A3-416F-A0C9-CDF4CEBA57D4}"/>
            </c:ext>
          </c:extLst>
        </c:ser>
        <c:ser>
          <c:idx val="12"/>
          <c:order val="12"/>
          <c:tx>
            <c:strRef>
              <c:f>List1!$N$3</c:f>
              <c:strCache>
                <c:ptCount val="1"/>
                <c:pt idx="0">
                  <c:v>2019*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List1!$A$4:$A$17</c:f>
              <c:strCache>
                <c:ptCount val="13"/>
                <c:pt idx="0">
                  <c:v>IKEM</c:v>
                </c:pt>
                <c:pt idx="1">
                  <c:v>Nemocnice Na Homolce</c:v>
                </c:pt>
                <c:pt idx="2">
                  <c:v>VFN Praha</c:v>
                </c:pt>
                <c:pt idx="3">
                  <c:v>FN Královské Vinohrady</c:v>
                </c:pt>
                <c:pt idx="4">
                  <c:v>FN v Motole</c:v>
                </c:pt>
                <c:pt idx="5">
                  <c:v>FN Olomouc</c:v>
                </c:pt>
                <c:pt idx="6">
                  <c:v>FN Hradec Králové</c:v>
                </c:pt>
                <c:pt idx="7">
                  <c:v>CKTCH</c:v>
                </c:pt>
                <c:pt idx="8">
                  <c:v>FN Plzeň</c:v>
                </c:pt>
                <c:pt idx="9">
                  <c:v>FN Ostrava</c:v>
                </c:pt>
                <c:pt idx="10">
                  <c:v>Nem. České Budějovice a.s.</c:v>
                </c:pt>
                <c:pt idx="11">
                  <c:v>Nemocnice Podlesí a.s.</c:v>
                </c:pt>
                <c:pt idx="12">
                  <c:v>KZ a.s. MNUL Ústí n.Labem  </c:v>
                </c:pt>
              </c:strCache>
            </c:strRef>
          </c:cat>
          <c:val>
            <c:numRef>
              <c:f>List1!$N$4:$N$17</c:f>
              <c:numCache>
                <c:formatCode>General</c:formatCode>
                <c:ptCount val="13"/>
                <c:pt idx="0">
                  <c:v>1162</c:v>
                </c:pt>
                <c:pt idx="1">
                  <c:v>810</c:v>
                </c:pt>
                <c:pt idx="2">
                  <c:v>500</c:v>
                </c:pt>
                <c:pt idx="3">
                  <c:v>445</c:v>
                </c:pt>
                <c:pt idx="4">
                  <c:v>405</c:v>
                </c:pt>
                <c:pt idx="5">
                  <c:v>650</c:v>
                </c:pt>
                <c:pt idx="6">
                  <c:v>750</c:v>
                </c:pt>
                <c:pt idx="7">
                  <c:v>1200</c:v>
                </c:pt>
                <c:pt idx="8">
                  <c:v>461</c:v>
                </c:pt>
                <c:pt idx="9">
                  <c:v>524</c:v>
                </c:pt>
                <c:pt idx="10">
                  <c:v>515</c:v>
                </c:pt>
                <c:pt idx="11">
                  <c:v>642</c:v>
                </c:pt>
                <c:pt idx="1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0-4D30-A446-B8DC3C3DF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32160"/>
        <c:axId val="86746240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List1!$C$4:$C$17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1219</c:v>
                      </c:pt>
                      <c:pt idx="1">
                        <c:v>799</c:v>
                      </c:pt>
                      <c:pt idx="2">
                        <c:v>737</c:v>
                      </c:pt>
                      <c:pt idx="3">
                        <c:v>667</c:v>
                      </c:pt>
                      <c:pt idx="4">
                        <c:v>372</c:v>
                      </c:pt>
                      <c:pt idx="5">
                        <c:v>650</c:v>
                      </c:pt>
                      <c:pt idx="6">
                        <c:v>740</c:v>
                      </c:pt>
                      <c:pt idx="7">
                        <c:v>1128</c:v>
                      </c:pt>
                      <c:pt idx="8">
                        <c:v>372</c:v>
                      </c:pt>
                      <c:pt idx="9">
                        <c:v>485</c:v>
                      </c:pt>
                      <c:pt idx="10">
                        <c:v>609</c:v>
                      </c:pt>
                      <c:pt idx="11">
                        <c:v>710</c:v>
                      </c:pt>
                      <c:pt idx="1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EBA3-416F-A0C9-CDF4CEBA57D4}"/>
                  </c:ext>
                </c:extLst>
              </c15:ser>
            </c15:filteredBarSeries>
            <c15:filteredBarSeries>
              <c15:ser>
                <c:idx val="1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List1!$D$4:$D$17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1272</c:v>
                      </c:pt>
                      <c:pt idx="1">
                        <c:v>838</c:v>
                      </c:pt>
                      <c:pt idx="2">
                        <c:v>666</c:v>
                      </c:pt>
                      <c:pt idx="3">
                        <c:v>730</c:v>
                      </c:pt>
                      <c:pt idx="4">
                        <c:v>434</c:v>
                      </c:pt>
                      <c:pt idx="5">
                        <c:v>655</c:v>
                      </c:pt>
                      <c:pt idx="6">
                        <c:v>716</c:v>
                      </c:pt>
                      <c:pt idx="7">
                        <c:v>1138</c:v>
                      </c:pt>
                      <c:pt idx="8">
                        <c:v>479</c:v>
                      </c:pt>
                      <c:pt idx="9">
                        <c:v>534</c:v>
                      </c:pt>
                      <c:pt idx="10">
                        <c:v>684</c:v>
                      </c:pt>
                      <c:pt idx="11">
                        <c:v>716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EBA3-416F-A0C9-CDF4CEBA57D4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List1!$F$4:$F$17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1103</c:v>
                      </c:pt>
                      <c:pt idx="1">
                        <c:v>787</c:v>
                      </c:pt>
                      <c:pt idx="2">
                        <c:v>661</c:v>
                      </c:pt>
                      <c:pt idx="3">
                        <c:v>647</c:v>
                      </c:pt>
                      <c:pt idx="4">
                        <c:v>378</c:v>
                      </c:pt>
                      <c:pt idx="5">
                        <c:v>584</c:v>
                      </c:pt>
                      <c:pt idx="6">
                        <c:v>780</c:v>
                      </c:pt>
                      <c:pt idx="7">
                        <c:v>1085</c:v>
                      </c:pt>
                      <c:pt idx="8">
                        <c:v>446</c:v>
                      </c:pt>
                      <c:pt idx="9">
                        <c:v>500</c:v>
                      </c:pt>
                      <c:pt idx="10">
                        <c:v>585</c:v>
                      </c:pt>
                      <c:pt idx="11">
                        <c:v>673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BA3-416F-A0C9-CDF4CEBA57D4}"/>
                  </c:ext>
                </c:extLst>
              </c15:ser>
            </c15:filteredBarSeries>
            <c15:filteredBar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List1!$G$4:$G$17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1191</c:v>
                      </c:pt>
                      <c:pt idx="1">
                        <c:v>827</c:v>
                      </c:pt>
                      <c:pt idx="2">
                        <c:v>615</c:v>
                      </c:pt>
                      <c:pt idx="3">
                        <c:v>741</c:v>
                      </c:pt>
                      <c:pt idx="4">
                        <c:v>330</c:v>
                      </c:pt>
                      <c:pt idx="5">
                        <c:v>671</c:v>
                      </c:pt>
                      <c:pt idx="6">
                        <c:v>910</c:v>
                      </c:pt>
                      <c:pt idx="7">
                        <c:v>1103</c:v>
                      </c:pt>
                      <c:pt idx="8">
                        <c:v>450</c:v>
                      </c:pt>
                      <c:pt idx="9">
                        <c:v>522</c:v>
                      </c:pt>
                      <c:pt idx="10">
                        <c:v>666</c:v>
                      </c:pt>
                      <c:pt idx="11">
                        <c:v>618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BA3-416F-A0C9-CDF4CEBA57D4}"/>
                  </c:ext>
                </c:extLst>
              </c15:ser>
            </c15:filteredBarSeries>
            <c15:filteredBarSeries>
              <c15:ser>
                <c:idx val="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List1!$I$4:$I$17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1290</c:v>
                      </c:pt>
                      <c:pt idx="1">
                        <c:v>779</c:v>
                      </c:pt>
                      <c:pt idx="2">
                        <c:v>532</c:v>
                      </c:pt>
                      <c:pt idx="3">
                        <c:v>683</c:v>
                      </c:pt>
                      <c:pt idx="4">
                        <c:v>330</c:v>
                      </c:pt>
                      <c:pt idx="5">
                        <c:v>685</c:v>
                      </c:pt>
                      <c:pt idx="6">
                        <c:v>833</c:v>
                      </c:pt>
                      <c:pt idx="7">
                        <c:v>1106</c:v>
                      </c:pt>
                      <c:pt idx="8">
                        <c:v>482</c:v>
                      </c:pt>
                      <c:pt idx="9">
                        <c:v>519</c:v>
                      </c:pt>
                      <c:pt idx="10">
                        <c:v>602</c:v>
                      </c:pt>
                      <c:pt idx="11">
                        <c:v>720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BA3-416F-A0C9-CDF4CEBA57D4}"/>
                  </c:ext>
                </c:extLst>
              </c15:ser>
            </c15:filteredBarSeries>
            <c15:filteredBar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List1!$A$4:$A$17</c15:sqref>
                        </c15:formulaRef>
                      </c:ext>
                    </c:extLst>
                    <c:strCache>
                      <c:ptCount val="13"/>
                      <c:pt idx="0">
                        <c:v>IKEM</c:v>
                      </c:pt>
                      <c:pt idx="1">
                        <c:v>Nemocnice Na Homolce</c:v>
                      </c:pt>
                      <c:pt idx="2">
                        <c:v>VFN Praha</c:v>
                      </c:pt>
                      <c:pt idx="3">
                        <c:v>FN Královské Vinohrady</c:v>
                      </c:pt>
                      <c:pt idx="4">
                        <c:v>FN v Motole</c:v>
                      </c:pt>
                      <c:pt idx="5">
                        <c:v>FN Olomouc</c:v>
                      </c:pt>
                      <c:pt idx="6">
                        <c:v>FN Hradec Králové</c:v>
                      </c:pt>
                      <c:pt idx="7">
                        <c:v>CKTCH</c:v>
                      </c:pt>
                      <c:pt idx="8">
                        <c:v>FN Plzeň</c:v>
                      </c:pt>
                      <c:pt idx="9">
                        <c:v>FN Ostrava</c:v>
                      </c:pt>
                      <c:pt idx="10">
                        <c:v>Nem. České Budějovice a.s.</c:v>
                      </c:pt>
                      <c:pt idx="11">
                        <c:v>Nemocnice Podlesí a.s.</c:v>
                      </c:pt>
                      <c:pt idx="12">
                        <c:v>KZ a.s. MNUL Ústí n.Labem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List1!$J$4:$J$17</c15:sqref>
                        </c15:formulaRef>
                      </c:ext>
                    </c:extLst>
                    <c:numCache>
                      <c:formatCode>#,##0" ";;"- ";@" "</c:formatCode>
                      <c:ptCount val="13"/>
                      <c:pt idx="0">
                        <c:v>1080</c:v>
                      </c:pt>
                      <c:pt idx="1">
                        <c:v>814</c:v>
                      </c:pt>
                      <c:pt idx="2">
                        <c:v>537</c:v>
                      </c:pt>
                      <c:pt idx="3">
                        <c:v>629</c:v>
                      </c:pt>
                      <c:pt idx="4">
                        <c:v>402</c:v>
                      </c:pt>
                      <c:pt idx="5">
                        <c:v>693</c:v>
                      </c:pt>
                      <c:pt idx="6">
                        <c:v>803</c:v>
                      </c:pt>
                      <c:pt idx="7">
                        <c:v>1144</c:v>
                      </c:pt>
                      <c:pt idx="8">
                        <c:v>476</c:v>
                      </c:pt>
                      <c:pt idx="9">
                        <c:v>472</c:v>
                      </c:pt>
                      <c:pt idx="10">
                        <c:v>595</c:v>
                      </c:pt>
                      <c:pt idx="11">
                        <c:v>699</c:v>
                      </c:pt>
                      <c:pt idx="1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BA3-416F-A0C9-CDF4CEBA57D4}"/>
                  </c:ext>
                </c:extLst>
              </c15:ser>
            </c15:filteredBarSeries>
          </c:ext>
        </c:extLst>
      </c:barChart>
      <c:catAx>
        <c:axId val="8673216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DDDDDD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333333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8674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46240"/>
        <c:scaling>
          <c:orientation val="minMax"/>
          <c:max val="1350"/>
          <c:min val="0"/>
        </c:scaling>
        <c:delete val="0"/>
        <c:axPos val="l"/>
        <c:majorGridlines>
          <c:spPr>
            <a:ln w="12700" cap="flat" cmpd="sng" algn="ctr">
              <a:solidFill>
                <a:srgbClr val="DDDDDD"/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333333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86732160"/>
        <c:crosses val="autoZero"/>
        <c:crossBetween val="between"/>
        <c:majorUnit val="100"/>
      </c:valAx>
      <c:spPr>
        <a:noFill/>
        <a:ln w="12700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54381761010972107"/>
          <c:y val="9.4827994543033277E-3"/>
          <c:w val="0.4462107857873463"/>
          <c:h val="4.430350454271146E-2"/>
        </c:manualLayout>
      </c:layout>
      <c:overlay val="0"/>
      <c:spPr>
        <a:solidFill>
          <a:srgbClr val="FFFFFF"/>
        </a:solidFill>
        <a:ln w="6350">
          <a:solidFill>
            <a:schemeClr val="bg2">
              <a:lumMod val="50000"/>
            </a:schemeClr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Mortalita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4.1945357669198504</c:v>
                </c:pt>
                <c:pt idx="1">
                  <c:v>4.5122525918944394</c:v>
                </c:pt>
                <c:pt idx="2">
                  <c:v>4.1074249605055293</c:v>
                </c:pt>
                <c:pt idx="3">
                  <c:v>3.9738826972869528</c:v>
                </c:pt>
                <c:pt idx="4">
                  <c:v>4.5935107546481957</c:v>
                </c:pt>
                <c:pt idx="5">
                  <c:v>4.176307265155021</c:v>
                </c:pt>
                <c:pt idx="6">
                  <c:v>4.4019933554817277</c:v>
                </c:pt>
                <c:pt idx="7">
                  <c:v>4.1233500759257096</c:v>
                </c:pt>
                <c:pt idx="8">
                  <c:v>4.1227229146692235</c:v>
                </c:pt>
                <c:pt idx="9">
                  <c:v>4.7144913627639156</c:v>
                </c:pt>
                <c:pt idx="10">
                  <c:v>4.1417341311744691</c:v>
                </c:pt>
                <c:pt idx="11">
                  <c:v>3.6564417177914108</c:v>
                </c:pt>
                <c:pt idx="12">
                  <c:v>3.306392358559882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7-437D-86BC-0EDD5F0299C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Euroskore II.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List1!$D$2:$D$14</c:f>
              <c:numCache>
                <c:formatCode>General</c:formatCode>
                <c:ptCount val="13"/>
                <c:pt idx="0">
                  <c:v>4.3722866611953242</c:v>
                </c:pt>
                <c:pt idx="1">
                  <c:v>4.3083667268054073</c:v>
                </c:pt>
                <c:pt idx="2">
                  <c:v>4.150341064188984</c:v>
                </c:pt>
                <c:pt idx="3">
                  <c:v>4.0474764899890125</c:v>
                </c:pt>
                <c:pt idx="4">
                  <c:v>4.0258351976153781</c:v>
                </c:pt>
                <c:pt idx="5">
                  <c:v>3.9655173436194571</c:v>
                </c:pt>
                <c:pt idx="6">
                  <c:v>4.0541045078972413</c:v>
                </c:pt>
                <c:pt idx="7">
                  <c:v>4.1182430213335861</c:v>
                </c:pt>
                <c:pt idx="8">
                  <c:v>4.0533914096121659</c:v>
                </c:pt>
                <c:pt idx="9">
                  <c:v>4.3050742198827807</c:v>
                </c:pt>
                <c:pt idx="10">
                  <c:v>4.1940191434763134</c:v>
                </c:pt>
                <c:pt idx="11">
                  <c:v>4.1157196471965616</c:v>
                </c:pt>
                <c:pt idx="12">
                  <c:v>4.1450569651872744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97-437D-86BC-0EDD5F029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02352"/>
        <c:axId val="198011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Počet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List1!$A$2:$A$15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8821</c:v>
                      </c:pt>
                      <c:pt idx="1">
                        <c:v>8488</c:v>
                      </c:pt>
                      <c:pt idx="2">
                        <c:v>8862</c:v>
                      </c:pt>
                      <c:pt idx="3">
                        <c:v>8883</c:v>
                      </c:pt>
                      <c:pt idx="4">
                        <c:v>8229</c:v>
                      </c:pt>
                      <c:pt idx="5">
                        <c:v>8644</c:v>
                      </c:pt>
                      <c:pt idx="6">
                        <c:v>8428</c:v>
                      </c:pt>
                      <c:pt idx="7">
                        <c:v>8561</c:v>
                      </c:pt>
                      <c:pt idx="8">
                        <c:v>8344</c:v>
                      </c:pt>
                      <c:pt idx="9">
                        <c:v>8336</c:v>
                      </c:pt>
                      <c:pt idx="10">
                        <c:v>8523</c:v>
                      </c:pt>
                      <c:pt idx="11">
                        <c:v>8150</c:v>
                      </c:pt>
                      <c:pt idx="12">
                        <c:v>8166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197-437D-86BC-0EDD5F0299C7}"/>
                  </c:ext>
                </c:extLst>
              </c15:ser>
            </c15:filteredBarSeries>
          </c:ext>
        </c:extLst>
      </c:barChart>
      <c:catAx>
        <c:axId val="15500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011424"/>
        <c:crosses val="autoZero"/>
        <c:auto val="1"/>
        <c:lblAlgn val="ctr"/>
        <c:lblOffset val="100"/>
        <c:noMultiLvlLbl val="0"/>
      </c:catAx>
      <c:valAx>
        <c:axId val="1980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0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List1!$B$1</c:f>
              <c:strCache>
                <c:ptCount val="1"/>
                <c:pt idx="0">
                  <c:v>Novorozenci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List1!$A$2:$A$45</c15:sqref>
                  </c15:fullRef>
                </c:ext>
              </c:extLst>
              <c:f>List1!$A$2:$A$44</c:f>
              <c:numCache>
                <c:formatCode>General</c:formatCode>
                <c:ptCount val="43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List1!$B$2:$B$45</c15:sqref>
                  </c15:fullRef>
                </c:ext>
              </c:extLst>
              <c:f>List1!$B$2:$B$44</c:f>
              <c:numCache>
                <c:formatCode>General</c:formatCode>
                <c:ptCount val="43"/>
                <c:pt idx="0">
                  <c:v>1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8</c:v>
                </c:pt>
                <c:pt idx="8">
                  <c:v>11</c:v>
                </c:pt>
                <c:pt idx="9">
                  <c:v>16</c:v>
                </c:pt>
                <c:pt idx="10">
                  <c:v>18</c:v>
                </c:pt>
                <c:pt idx="11">
                  <c:v>21</c:v>
                </c:pt>
                <c:pt idx="12">
                  <c:v>24</c:v>
                </c:pt>
                <c:pt idx="13">
                  <c:v>30</c:v>
                </c:pt>
                <c:pt idx="14">
                  <c:v>68</c:v>
                </c:pt>
                <c:pt idx="15">
                  <c:v>62</c:v>
                </c:pt>
                <c:pt idx="16">
                  <c:v>70</c:v>
                </c:pt>
                <c:pt idx="17">
                  <c:v>65</c:v>
                </c:pt>
                <c:pt idx="18">
                  <c:v>49</c:v>
                </c:pt>
                <c:pt idx="19">
                  <c:v>53</c:v>
                </c:pt>
                <c:pt idx="20">
                  <c:v>57</c:v>
                </c:pt>
                <c:pt idx="21">
                  <c:v>61</c:v>
                </c:pt>
                <c:pt idx="22">
                  <c:v>65</c:v>
                </c:pt>
                <c:pt idx="23">
                  <c:v>69</c:v>
                </c:pt>
                <c:pt idx="24">
                  <c:v>73</c:v>
                </c:pt>
                <c:pt idx="25">
                  <c:v>77</c:v>
                </c:pt>
                <c:pt idx="26">
                  <c:v>85</c:v>
                </c:pt>
                <c:pt idx="27">
                  <c:v>89</c:v>
                </c:pt>
                <c:pt idx="28">
                  <c:v>93</c:v>
                </c:pt>
                <c:pt idx="29">
                  <c:v>97</c:v>
                </c:pt>
                <c:pt idx="30">
                  <c:v>100</c:v>
                </c:pt>
                <c:pt idx="31">
                  <c:v>102</c:v>
                </c:pt>
                <c:pt idx="32">
                  <c:v>90</c:v>
                </c:pt>
                <c:pt idx="33">
                  <c:v>88</c:v>
                </c:pt>
                <c:pt idx="34">
                  <c:v>82</c:v>
                </c:pt>
                <c:pt idx="35">
                  <c:v>78</c:v>
                </c:pt>
                <c:pt idx="36">
                  <c:v>75</c:v>
                </c:pt>
                <c:pt idx="37">
                  <c:v>84</c:v>
                </c:pt>
                <c:pt idx="38">
                  <c:v>90</c:v>
                </c:pt>
                <c:pt idx="39">
                  <c:v>98</c:v>
                </c:pt>
                <c:pt idx="40">
                  <c:v>90</c:v>
                </c:pt>
                <c:pt idx="41">
                  <c:v>110</c:v>
                </c:pt>
                <c:pt idx="4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45-4FF6-96C3-DD17B741E80B}"/>
            </c:ext>
          </c:extLst>
        </c:ser>
        <c:ser>
          <c:idx val="3"/>
          <c:order val="1"/>
          <c:tx>
            <c:strRef>
              <c:f>List1!$C$1</c:f>
              <c:strCache>
                <c:ptCount val="1"/>
                <c:pt idx="0">
                  <c:v>Kojenci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List1!$A$2:$A$45</c15:sqref>
                  </c15:fullRef>
                </c:ext>
              </c:extLst>
              <c:f>List1!$A$2:$A$44</c:f>
              <c:numCache>
                <c:formatCode>General</c:formatCode>
                <c:ptCount val="43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List1!$C$2:$C$45</c15:sqref>
                  </c15:fullRef>
                </c:ext>
              </c:extLst>
              <c:f>List1!$C$2:$C$44</c:f>
              <c:numCache>
                <c:formatCode>General</c:formatCode>
                <c:ptCount val="43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40</c:v>
                </c:pt>
                <c:pt idx="9">
                  <c:v>44</c:v>
                </c:pt>
                <c:pt idx="10">
                  <c:v>96</c:v>
                </c:pt>
                <c:pt idx="11">
                  <c:v>100</c:v>
                </c:pt>
                <c:pt idx="12">
                  <c:v>104</c:v>
                </c:pt>
                <c:pt idx="13">
                  <c:v>108</c:v>
                </c:pt>
                <c:pt idx="14">
                  <c:v>104</c:v>
                </c:pt>
                <c:pt idx="15">
                  <c:v>92</c:v>
                </c:pt>
                <c:pt idx="16">
                  <c:v>96</c:v>
                </c:pt>
                <c:pt idx="17">
                  <c:v>100</c:v>
                </c:pt>
                <c:pt idx="18">
                  <c:v>104</c:v>
                </c:pt>
                <c:pt idx="19">
                  <c:v>108</c:v>
                </c:pt>
                <c:pt idx="20">
                  <c:v>116</c:v>
                </c:pt>
                <c:pt idx="21">
                  <c:v>108</c:v>
                </c:pt>
                <c:pt idx="22">
                  <c:v>96</c:v>
                </c:pt>
                <c:pt idx="23">
                  <c:v>100</c:v>
                </c:pt>
                <c:pt idx="24">
                  <c:v>104</c:v>
                </c:pt>
                <c:pt idx="25">
                  <c:v>108</c:v>
                </c:pt>
                <c:pt idx="26">
                  <c:v>116</c:v>
                </c:pt>
                <c:pt idx="27">
                  <c:v>120</c:v>
                </c:pt>
                <c:pt idx="28">
                  <c:v>124</c:v>
                </c:pt>
                <c:pt idx="29">
                  <c:v>128</c:v>
                </c:pt>
                <c:pt idx="30">
                  <c:v>132</c:v>
                </c:pt>
                <c:pt idx="31">
                  <c:v>136</c:v>
                </c:pt>
                <c:pt idx="32">
                  <c:v>140</c:v>
                </c:pt>
                <c:pt idx="33">
                  <c:v>144</c:v>
                </c:pt>
                <c:pt idx="34">
                  <c:v>148</c:v>
                </c:pt>
                <c:pt idx="35">
                  <c:v>152</c:v>
                </c:pt>
                <c:pt idx="36">
                  <c:v>156</c:v>
                </c:pt>
                <c:pt idx="37">
                  <c:v>160</c:v>
                </c:pt>
                <c:pt idx="38">
                  <c:v>164</c:v>
                </c:pt>
                <c:pt idx="39">
                  <c:v>168</c:v>
                </c:pt>
                <c:pt idx="40">
                  <c:v>172</c:v>
                </c:pt>
                <c:pt idx="41">
                  <c:v>176</c:v>
                </c:pt>
                <c:pt idx="4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45-4FF6-96C3-DD17B741E80B}"/>
            </c:ext>
          </c:extLst>
        </c:ser>
        <c:ser>
          <c:idx val="4"/>
          <c:order val="2"/>
          <c:tx>
            <c:strRef>
              <c:f>List1!$D$1</c:f>
              <c:strCache>
                <c:ptCount val="1"/>
                <c:pt idx="0">
                  <c:v>Děti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List1!$A$2:$A$45</c15:sqref>
                  </c15:fullRef>
                </c:ext>
              </c:extLst>
              <c:f>List1!$A$2:$A$44</c:f>
              <c:numCache>
                <c:formatCode>General</c:formatCode>
                <c:ptCount val="43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List1!$D$2:$D$45</c15:sqref>
                  </c15:fullRef>
                </c:ext>
              </c:extLst>
              <c:f>List1!$D$2:$D$44</c:f>
              <c:numCache>
                <c:formatCode>General</c:formatCode>
                <c:ptCount val="43"/>
                <c:pt idx="0">
                  <c:v>24</c:v>
                </c:pt>
                <c:pt idx="1">
                  <c:v>27</c:v>
                </c:pt>
                <c:pt idx="2">
                  <c:v>30</c:v>
                </c:pt>
                <c:pt idx="3">
                  <c:v>34</c:v>
                </c:pt>
                <c:pt idx="4">
                  <c:v>38</c:v>
                </c:pt>
                <c:pt idx="5">
                  <c:v>42</c:v>
                </c:pt>
                <c:pt idx="6">
                  <c:v>46</c:v>
                </c:pt>
                <c:pt idx="7">
                  <c:v>50</c:v>
                </c:pt>
                <c:pt idx="8">
                  <c:v>54</c:v>
                </c:pt>
                <c:pt idx="9">
                  <c:v>58</c:v>
                </c:pt>
                <c:pt idx="10">
                  <c:v>62</c:v>
                </c:pt>
                <c:pt idx="11">
                  <c:v>66</c:v>
                </c:pt>
                <c:pt idx="12">
                  <c:v>109</c:v>
                </c:pt>
                <c:pt idx="13">
                  <c:v>114</c:v>
                </c:pt>
                <c:pt idx="14">
                  <c:v>119</c:v>
                </c:pt>
                <c:pt idx="15">
                  <c:v>124</c:v>
                </c:pt>
                <c:pt idx="16">
                  <c:v>129</c:v>
                </c:pt>
                <c:pt idx="17">
                  <c:v>139</c:v>
                </c:pt>
                <c:pt idx="18">
                  <c:v>144</c:v>
                </c:pt>
                <c:pt idx="19">
                  <c:v>149</c:v>
                </c:pt>
                <c:pt idx="20">
                  <c:v>104</c:v>
                </c:pt>
                <c:pt idx="21">
                  <c:v>109</c:v>
                </c:pt>
                <c:pt idx="22">
                  <c:v>114</c:v>
                </c:pt>
                <c:pt idx="23">
                  <c:v>119</c:v>
                </c:pt>
                <c:pt idx="24">
                  <c:v>124</c:v>
                </c:pt>
                <c:pt idx="25">
                  <c:v>129</c:v>
                </c:pt>
                <c:pt idx="26">
                  <c:v>139</c:v>
                </c:pt>
                <c:pt idx="27">
                  <c:v>144</c:v>
                </c:pt>
                <c:pt idx="28">
                  <c:v>149</c:v>
                </c:pt>
                <c:pt idx="29">
                  <c:v>154</c:v>
                </c:pt>
                <c:pt idx="30">
                  <c:v>159</c:v>
                </c:pt>
                <c:pt idx="31">
                  <c:v>164</c:v>
                </c:pt>
                <c:pt idx="32">
                  <c:v>169</c:v>
                </c:pt>
                <c:pt idx="33">
                  <c:v>174</c:v>
                </c:pt>
                <c:pt idx="34">
                  <c:v>179</c:v>
                </c:pt>
                <c:pt idx="35">
                  <c:v>184</c:v>
                </c:pt>
                <c:pt idx="36">
                  <c:v>189</c:v>
                </c:pt>
                <c:pt idx="37">
                  <c:v>194</c:v>
                </c:pt>
                <c:pt idx="38">
                  <c:v>199</c:v>
                </c:pt>
                <c:pt idx="39">
                  <c:v>206</c:v>
                </c:pt>
                <c:pt idx="40">
                  <c:v>213</c:v>
                </c:pt>
                <c:pt idx="41">
                  <c:v>220</c:v>
                </c:pt>
                <c:pt idx="42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45-4FF6-96C3-DD17B741E80B}"/>
            </c:ext>
          </c:extLst>
        </c:ser>
        <c:ser>
          <c:idx val="5"/>
          <c:order val="3"/>
          <c:tx>
            <c:strRef>
              <c:f>List1!$E$1</c:f>
              <c:strCache>
                <c:ptCount val="1"/>
                <c:pt idx="0">
                  <c:v>Dospělí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List1!$A$2:$A$45</c15:sqref>
                  </c15:fullRef>
                </c:ext>
              </c:extLst>
              <c:f>List1!$A$2:$A$44</c:f>
              <c:numCache>
                <c:formatCode>General</c:formatCode>
                <c:ptCount val="43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List1!$E$2:$E$45</c15:sqref>
                  </c15:fullRef>
                </c:ext>
              </c:extLst>
              <c:f>List1!$E$2:$E$44</c:f>
              <c:numCache>
                <c:formatCode>General</c:formatCode>
                <c:ptCount val="4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6</c:v>
                </c:pt>
                <c:pt idx="19">
                  <c:v>8</c:v>
                </c:pt>
                <c:pt idx="20">
                  <c:v>7</c:v>
                </c:pt>
                <c:pt idx="21">
                  <c:v>4</c:v>
                </c:pt>
                <c:pt idx="22">
                  <c:v>6</c:v>
                </c:pt>
                <c:pt idx="23">
                  <c:v>9</c:v>
                </c:pt>
                <c:pt idx="24">
                  <c:v>3</c:v>
                </c:pt>
                <c:pt idx="25">
                  <c:v>8</c:v>
                </c:pt>
                <c:pt idx="26">
                  <c:v>11</c:v>
                </c:pt>
                <c:pt idx="27">
                  <c:v>8</c:v>
                </c:pt>
                <c:pt idx="28">
                  <c:v>4</c:v>
                </c:pt>
                <c:pt idx="29">
                  <c:v>4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2</c:v>
                </c:pt>
                <c:pt idx="36">
                  <c:v>3</c:v>
                </c:pt>
                <c:pt idx="37">
                  <c:v>2</c:v>
                </c:pt>
                <c:pt idx="38">
                  <c:v>8</c:v>
                </c:pt>
                <c:pt idx="39">
                  <c:v>1</c:v>
                </c:pt>
                <c:pt idx="40">
                  <c:v>2</c:v>
                </c:pt>
                <c:pt idx="41">
                  <c:v>4</c:v>
                </c:pt>
                <c:pt idx="4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5-4FF6-96C3-DD17B741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6007583"/>
        <c:axId val="2058608255"/>
      </c:barChart>
      <c:lineChart>
        <c:grouping val="standard"/>
        <c:varyColors val="0"/>
        <c:ser>
          <c:idx val="0"/>
          <c:order val="4"/>
          <c:tx>
            <c:strRef>
              <c:f>List1!$F$1</c:f>
              <c:strCache>
                <c:ptCount val="1"/>
                <c:pt idx="0">
                  <c:v>Úmrtnost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List1!$A$2:$A$45</c15:sqref>
                  </c15:fullRef>
                </c:ext>
              </c:extLst>
              <c:f>List1!$A$2:$A$44</c:f>
              <c:numCache>
                <c:formatCode>General</c:formatCode>
                <c:ptCount val="43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List1!$F$2:$F$45</c15:sqref>
                  </c15:fullRef>
                </c:ext>
              </c:extLst>
              <c:f>List1!$F$2:$F$44</c:f>
              <c:numCache>
                <c:formatCode>General</c:formatCode>
                <c:ptCount val="43"/>
                <c:pt idx="0">
                  <c:v>7</c:v>
                </c:pt>
                <c:pt idx="1">
                  <c:v>6.5</c:v>
                </c:pt>
                <c:pt idx="2">
                  <c:v>6.4</c:v>
                </c:pt>
                <c:pt idx="3">
                  <c:v>10</c:v>
                </c:pt>
                <c:pt idx="4">
                  <c:v>9.5</c:v>
                </c:pt>
                <c:pt idx="5">
                  <c:v>10.5</c:v>
                </c:pt>
                <c:pt idx="6">
                  <c:v>6.9</c:v>
                </c:pt>
                <c:pt idx="7">
                  <c:v>8.1999999999999993</c:v>
                </c:pt>
                <c:pt idx="8">
                  <c:v>11</c:v>
                </c:pt>
                <c:pt idx="9">
                  <c:v>7</c:v>
                </c:pt>
                <c:pt idx="10">
                  <c:v>9.3000000000000007</c:v>
                </c:pt>
                <c:pt idx="11">
                  <c:v>8.1</c:v>
                </c:pt>
                <c:pt idx="12">
                  <c:v>9.5</c:v>
                </c:pt>
                <c:pt idx="13">
                  <c:v>7.2</c:v>
                </c:pt>
                <c:pt idx="14">
                  <c:v>8.9</c:v>
                </c:pt>
                <c:pt idx="15">
                  <c:v>9.1999999999999993</c:v>
                </c:pt>
                <c:pt idx="16">
                  <c:v>9</c:v>
                </c:pt>
                <c:pt idx="17">
                  <c:v>8.5</c:v>
                </c:pt>
                <c:pt idx="18">
                  <c:v>7.9</c:v>
                </c:pt>
                <c:pt idx="19">
                  <c:v>6.2</c:v>
                </c:pt>
                <c:pt idx="20">
                  <c:v>5.0999999999999996</c:v>
                </c:pt>
                <c:pt idx="21">
                  <c:v>3.2</c:v>
                </c:pt>
                <c:pt idx="22">
                  <c:v>2.1</c:v>
                </c:pt>
                <c:pt idx="23">
                  <c:v>1.9</c:v>
                </c:pt>
                <c:pt idx="24">
                  <c:v>2.2999999999999998</c:v>
                </c:pt>
                <c:pt idx="25">
                  <c:v>2.4</c:v>
                </c:pt>
                <c:pt idx="26">
                  <c:v>1.2</c:v>
                </c:pt>
                <c:pt idx="27">
                  <c:v>1.6</c:v>
                </c:pt>
                <c:pt idx="28">
                  <c:v>1.4</c:v>
                </c:pt>
                <c:pt idx="29">
                  <c:v>2.1</c:v>
                </c:pt>
                <c:pt idx="30">
                  <c:v>2</c:v>
                </c:pt>
                <c:pt idx="31">
                  <c:v>1.8</c:v>
                </c:pt>
                <c:pt idx="32">
                  <c:v>1.7</c:v>
                </c:pt>
                <c:pt idx="33">
                  <c:v>0.9</c:v>
                </c:pt>
                <c:pt idx="34">
                  <c:v>2</c:v>
                </c:pt>
                <c:pt idx="35">
                  <c:v>1.75</c:v>
                </c:pt>
                <c:pt idx="36">
                  <c:v>1.35</c:v>
                </c:pt>
                <c:pt idx="37">
                  <c:v>0.95</c:v>
                </c:pt>
                <c:pt idx="38">
                  <c:v>1.4</c:v>
                </c:pt>
                <c:pt idx="39">
                  <c:v>1.3</c:v>
                </c:pt>
                <c:pt idx="40">
                  <c:v>1.6</c:v>
                </c:pt>
                <c:pt idx="41">
                  <c:v>0.9</c:v>
                </c:pt>
                <c:pt idx="42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445-4FF6-96C3-DD17B741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46959"/>
        <c:axId val="2058597439"/>
      </c:lineChart>
      <c:catAx>
        <c:axId val="17460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8608255"/>
        <c:crosses val="autoZero"/>
        <c:auto val="1"/>
        <c:lblAlgn val="ctr"/>
        <c:lblOffset val="100"/>
        <c:noMultiLvlLbl val="0"/>
      </c:catAx>
      <c:valAx>
        <c:axId val="2058608255"/>
        <c:scaling>
          <c:orientation val="minMax"/>
          <c:max val="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6007583"/>
        <c:crosses val="autoZero"/>
        <c:crossBetween val="between"/>
      </c:valAx>
      <c:valAx>
        <c:axId val="2058597439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46959"/>
        <c:crosses val="max"/>
        <c:crossBetween val="between"/>
      </c:valAx>
      <c:catAx>
        <c:axId val="3134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859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ppt!#REF!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ppt!#REF!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AF86-42E9-AF46-41E00B56B64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ppt!#REF!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ppt!#REF!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AF86-42E9-AF46-41E00B56B64C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alpha val="99000"/>
                </a:schemeClr>
              </a:solidFill>
              <a:ln w="635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ppt!#REF!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ppt!#REF!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AF86-42E9-AF46-41E00B56B6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7799503"/>
        <c:axId val="917803663"/>
      </c:lineChart>
      <c:catAx>
        <c:axId val="917799503"/>
        <c:scaling>
          <c:orientation val="minMax"/>
        </c:scaling>
        <c:delete val="1"/>
        <c:axPos val="b"/>
        <c:numFmt formatCode="###0" sourceLinked="1"/>
        <c:majorTickMark val="out"/>
        <c:minorTickMark val="none"/>
        <c:tickLblPos val="nextTo"/>
        <c:crossAx val="917803663"/>
        <c:crosses val="autoZero"/>
        <c:auto val="1"/>
        <c:lblAlgn val="ctr"/>
        <c:lblOffset val="100"/>
        <c:noMultiLvlLbl val="0"/>
      </c:catAx>
      <c:valAx>
        <c:axId val="917803663"/>
        <c:scaling>
          <c:orientation val="minMax"/>
          <c:max val="6.0000000000000012E-2"/>
        </c:scaling>
        <c:delete val="1"/>
        <c:axPos val="l"/>
        <c:numFmt formatCode="0%" sourceLinked="0"/>
        <c:majorTickMark val="out"/>
        <c:minorTickMark val="none"/>
        <c:tickLblPos val="nextTo"/>
        <c:crossAx val="917799503"/>
        <c:crosses val="autoZero"/>
        <c:crossBetween val="between"/>
        <c:majorUnit val="1.0000000000000002E-2"/>
        <c:min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8821</c:v>
                </c:pt>
                <c:pt idx="1">
                  <c:v>8488</c:v>
                </c:pt>
                <c:pt idx="2">
                  <c:v>8862</c:v>
                </c:pt>
                <c:pt idx="3">
                  <c:v>8883</c:v>
                </c:pt>
                <c:pt idx="4">
                  <c:v>8229</c:v>
                </c:pt>
                <c:pt idx="5">
                  <c:v>8644</c:v>
                </c:pt>
                <c:pt idx="6">
                  <c:v>8428</c:v>
                </c:pt>
                <c:pt idx="7">
                  <c:v>8561</c:v>
                </c:pt>
                <c:pt idx="8">
                  <c:v>8344</c:v>
                </c:pt>
                <c:pt idx="9">
                  <c:v>8336</c:v>
                </c:pt>
                <c:pt idx="10">
                  <c:v>8523</c:v>
                </c:pt>
                <c:pt idx="11">
                  <c:v>8150</c:v>
                </c:pt>
                <c:pt idx="12">
                  <c:v>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01-445B-8194-5689E3609B97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00B0F0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6102</c:v>
                </c:pt>
                <c:pt idx="1">
                  <c:v>5894</c:v>
                </c:pt>
                <c:pt idx="2">
                  <c:v>6158</c:v>
                </c:pt>
                <c:pt idx="3">
                  <c:v>6230</c:v>
                </c:pt>
                <c:pt idx="4">
                  <c:v>5784</c:v>
                </c:pt>
                <c:pt idx="5">
                  <c:v>6025</c:v>
                </c:pt>
                <c:pt idx="6">
                  <c:v>5920</c:v>
                </c:pt>
                <c:pt idx="7">
                  <c:v>5983</c:v>
                </c:pt>
                <c:pt idx="8">
                  <c:v>5867</c:v>
                </c:pt>
                <c:pt idx="9">
                  <c:v>5865</c:v>
                </c:pt>
                <c:pt idx="10">
                  <c:v>6026</c:v>
                </c:pt>
                <c:pt idx="11">
                  <c:v>5801</c:v>
                </c:pt>
                <c:pt idx="12">
                  <c:v>5889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01-445B-8194-5689E3609B97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</c:strCache>
            </c:strRef>
          </c:tx>
          <c:spPr>
            <a:ln w="12700" cap="rnd">
              <a:solidFill>
                <a:srgbClr val="FF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CC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FF99CC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FF99C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###0</c:formatCode>
                <c:ptCount val="13"/>
                <c:pt idx="0">
                  <c:v>2719</c:v>
                </c:pt>
                <c:pt idx="1">
                  <c:v>2594</c:v>
                </c:pt>
                <c:pt idx="2">
                  <c:v>2704</c:v>
                </c:pt>
                <c:pt idx="3">
                  <c:v>2653</c:v>
                </c:pt>
                <c:pt idx="4">
                  <c:v>2445</c:v>
                </c:pt>
                <c:pt idx="5">
                  <c:v>2619</c:v>
                </c:pt>
                <c:pt idx="6">
                  <c:v>2508</c:v>
                </c:pt>
                <c:pt idx="7">
                  <c:v>2578</c:v>
                </c:pt>
                <c:pt idx="8">
                  <c:v>2477</c:v>
                </c:pt>
                <c:pt idx="9">
                  <c:v>2471</c:v>
                </c:pt>
                <c:pt idx="10">
                  <c:v>2497</c:v>
                </c:pt>
                <c:pt idx="11">
                  <c:v>2349</c:v>
                </c:pt>
                <c:pt idx="12">
                  <c:v>2277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901-445B-8194-5689E3609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41496"/>
        <c:axId val="400412152"/>
      </c:lineChart>
      <c:catAx>
        <c:axId val="3136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2152"/>
        <c:crosses val="autoZero"/>
        <c:auto val="1"/>
        <c:lblAlgn val="ctr"/>
        <c:lblOffset val="100"/>
        <c:noMultiLvlLbl val="0"/>
      </c:catAx>
      <c:valAx>
        <c:axId val="4004121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1364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0-4520-BDB2-4D7F7E1589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###0</c:formatCode>
                <c:ptCount val="13"/>
                <c:pt idx="0">
                  <c:v>8699</c:v>
                </c:pt>
                <c:pt idx="1">
                  <c:v>8362</c:v>
                </c:pt>
                <c:pt idx="2">
                  <c:v>8744</c:v>
                </c:pt>
                <c:pt idx="3">
                  <c:v>8749</c:v>
                </c:pt>
                <c:pt idx="4">
                  <c:v>8095</c:v>
                </c:pt>
                <c:pt idx="5">
                  <c:v>8519</c:v>
                </c:pt>
                <c:pt idx="6">
                  <c:v>8292</c:v>
                </c:pt>
                <c:pt idx="7">
                  <c:v>8410</c:v>
                </c:pt>
                <c:pt idx="8">
                  <c:v>8210</c:v>
                </c:pt>
                <c:pt idx="9">
                  <c:v>8188</c:v>
                </c:pt>
                <c:pt idx="10">
                  <c:v>8358</c:v>
                </c:pt>
                <c:pt idx="11">
                  <c:v>8029</c:v>
                </c:pt>
                <c:pt idx="12">
                  <c:v>8033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295-4C31-89CE-2B8BEDE2650F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00B0F0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 cmpd="sng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6A0-4520-BDB2-4D7F7E1589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###0</c:formatCode>
                <c:ptCount val="13"/>
                <c:pt idx="0">
                  <c:v>6012</c:v>
                </c:pt>
                <c:pt idx="1">
                  <c:v>5798</c:v>
                </c:pt>
                <c:pt idx="2">
                  <c:v>6082</c:v>
                </c:pt>
                <c:pt idx="3">
                  <c:v>6140</c:v>
                </c:pt>
                <c:pt idx="4">
                  <c:v>5697</c:v>
                </c:pt>
                <c:pt idx="5">
                  <c:v>5941</c:v>
                </c:pt>
                <c:pt idx="6">
                  <c:v>5835</c:v>
                </c:pt>
                <c:pt idx="7">
                  <c:v>5878</c:v>
                </c:pt>
                <c:pt idx="8">
                  <c:v>5774</c:v>
                </c:pt>
                <c:pt idx="9">
                  <c:v>5755</c:v>
                </c:pt>
                <c:pt idx="10">
                  <c:v>5915</c:v>
                </c:pt>
                <c:pt idx="11">
                  <c:v>5714</c:v>
                </c:pt>
                <c:pt idx="12">
                  <c:v>5794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295-4C31-89CE-2B8BEDE2650F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</c:strCache>
            </c:strRef>
          </c:tx>
          <c:spPr>
            <a:ln w="12700" cap="rnd">
              <a:solidFill>
                <a:srgbClr val="FF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CC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FF99CC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FF99C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A0-4520-BDB2-4D7F7E1589D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###0</c:formatCode>
                <c:ptCount val="13"/>
                <c:pt idx="0">
                  <c:v>2687</c:v>
                </c:pt>
                <c:pt idx="1">
                  <c:v>2564</c:v>
                </c:pt>
                <c:pt idx="2">
                  <c:v>2662</c:v>
                </c:pt>
                <c:pt idx="3">
                  <c:v>2609</c:v>
                </c:pt>
                <c:pt idx="4">
                  <c:v>2398</c:v>
                </c:pt>
                <c:pt idx="5">
                  <c:v>2578</c:v>
                </c:pt>
                <c:pt idx="6">
                  <c:v>2457</c:v>
                </c:pt>
                <c:pt idx="7">
                  <c:v>2532</c:v>
                </c:pt>
                <c:pt idx="8">
                  <c:v>2436</c:v>
                </c:pt>
                <c:pt idx="9">
                  <c:v>2433</c:v>
                </c:pt>
                <c:pt idx="10">
                  <c:v>2443</c:v>
                </c:pt>
                <c:pt idx="11">
                  <c:v>2315</c:v>
                </c:pt>
                <c:pt idx="12">
                  <c:v>2239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295-4C31-89CE-2B8BEDE26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12544"/>
        <c:axId val="400410976"/>
      </c:lineChart>
      <c:catAx>
        <c:axId val="4004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0976"/>
        <c:crosses val="autoZero"/>
        <c:auto val="1"/>
        <c:lblAlgn val="ctr"/>
        <c:lblOffset val="100"/>
        <c:noMultiLvlLbl val="0"/>
      </c:catAx>
      <c:valAx>
        <c:axId val="4004109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Celkem</c:v>
                </c:pt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5D-44CB-B0F4-F66A0B4319D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84.270677921227701</c:v>
                </c:pt>
                <c:pt idx="1">
                  <c:v>80.174946681071702</c:v>
                </c:pt>
                <c:pt idx="2">
                  <c:v>83.343722704072974</c:v>
                </c:pt>
                <c:pt idx="3">
                  <c:v>83.187168657349204</c:v>
                </c:pt>
                <c:pt idx="4">
                  <c:v>77.119681361864025</c:v>
                </c:pt>
                <c:pt idx="5">
                  <c:v>81.061643959446911</c:v>
                </c:pt>
                <c:pt idx="6">
                  <c:v>78.89089224057841</c:v>
                </c:pt>
                <c:pt idx="7">
                  <c:v>79.906635604743585</c:v>
                </c:pt>
                <c:pt idx="8">
                  <c:v>77.872001951637415</c:v>
                </c:pt>
                <c:pt idx="9">
                  <c:v>77.499099882218033</c:v>
                </c:pt>
                <c:pt idx="10">
                  <c:v>78.927045459825109</c:v>
                </c:pt>
                <c:pt idx="11">
                  <c:v>75.556889755072973</c:v>
                </c:pt>
                <c:pt idx="12">
                  <c:v>75.290618224734772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5D-44CB-B0F4-F66A0B4319DE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Muži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00B0F0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45D-44CB-B0F4-F66A0B4319D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119.09428911980962</c:v>
                </c:pt>
                <c:pt idx="1">
                  <c:v>113.3898600755828</c:v>
                </c:pt>
                <c:pt idx="2">
                  <c:v>118.08541641224197</c:v>
                </c:pt>
                <c:pt idx="3">
                  <c:v>118.9742174732434</c:v>
                </c:pt>
                <c:pt idx="4">
                  <c:v>110.55676401884801</c:v>
                </c:pt>
                <c:pt idx="5">
                  <c:v>115.11529064721687</c:v>
                </c:pt>
                <c:pt idx="6">
                  <c:v>113.04596989664284</c:v>
                </c:pt>
                <c:pt idx="7">
                  <c:v>113.71317428449495</c:v>
                </c:pt>
                <c:pt idx="8">
                  <c:v>111.46197417031868</c:v>
                </c:pt>
                <c:pt idx="9">
                  <c:v>110.82200464778437</c:v>
                </c:pt>
                <c:pt idx="10">
                  <c:v>113.58453790871951</c:v>
                </c:pt>
                <c:pt idx="11">
                  <c:v>109.24651071730449</c:v>
                </c:pt>
                <c:pt idx="12">
                  <c:v>110.21780285736895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5D-44CB-B0F4-F66A0B4319DE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Ženy</c:v>
                </c:pt>
              </c:strCache>
            </c:strRef>
          </c:tx>
          <c:spPr>
            <a:ln w="12700" cap="rnd">
              <a:solidFill>
                <a:srgbClr val="FF99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CC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FF99CC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FF99C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5D-44CB-B0F4-F66A0B4319D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50.942367441779339</c:v>
                </c:pt>
                <c:pt idx="1">
                  <c:v>48.228487160387935</c:v>
                </c:pt>
                <c:pt idx="2">
                  <c:v>49.841012412883551</c:v>
                </c:pt>
                <c:pt idx="3">
                  <c:v>48.707496455218134</c:v>
                </c:pt>
                <c:pt idx="4">
                  <c:v>44.875584407175381</c:v>
                </c:pt>
                <c:pt idx="5">
                  <c:v>48.201574572304516</c:v>
                </c:pt>
                <c:pt idx="6">
                  <c:v>45.932943510892109</c:v>
                </c:pt>
                <c:pt idx="7">
                  <c:v>47.277289330848973</c:v>
                </c:pt>
                <c:pt idx="8">
                  <c:v>45.424879258582429</c:v>
                </c:pt>
                <c:pt idx="9">
                  <c:v>45.288101570434257</c:v>
                </c:pt>
                <c:pt idx="10">
                  <c:v>45.392460838086407</c:v>
                </c:pt>
                <c:pt idx="11">
                  <c:v>42.901696553613128</c:v>
                </c:pt>
                <c:pt idx="12">
                  <c:v>41.367511261053195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45D-44CB-B0F4-F66A0B4319DE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578336742052023E-2"/>
                  <c:y val="4.107684486454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5D-44CB-B0F4-F66A0B4319DE}"/>
                </c:ext>
              </c:extLst>
            </c:dLbl>
            <c:dLbl>
              <c:idx val="1"/>
              <c:layout>
                <c:manualLayout>
                  <c:x val="-4.1565271819731783E-2"/>
                  <c:y val="4.7302911887424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5D-44CB-B0F4-F66A0B4319DE}"/>
                </c:ext>
              </c:extLst>
            </c:dLbl>
            <c:dLbl>
              <c:idx val="2"/>
              <c:layout>
                <c:manualLayout>
                  <c:x val="-4.1565271819731783E-2"/>
                  <c:y val="4.107684486454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5D-44CB-B0F4-F66A0B4319DE}"/>
                </c:ext>
              </c:extLst>
            </c:dLbl>
            <c:dLbl>
              <c:idx val="3"/>
              <c:layout>
                <c:manualLayout>
                  <c:x val="-4.5573981767945325E-2"/>
                  <c:y val="4.7302911887424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5D-44CB-B0F4-F66A0B4319DE}"/>
                </c:ext>
              </c:extLst>
            </c:dLbl>
            <c:dLbl>
              <c:idx val="4"/>
              <c:layout>
                <c:manualLayout>
                  <c:x val="-4.156527181973186E-2"/>
                  <c:y val="4.7302911887424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5D-44CB-B0F4-F66A0B4319DE}"/>
                </c:ext>
              </c:extLst>
            </c:dLbl>
            <c:dLbl>
              <c:idx val="5"/>
              <c:layout>
                <c:manualLayout>
                  <c:x val="-4.1565271819731783E-2"/>
                  <c:y val="4.1076844864548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5D-44CB-B0F4-F66A0B4319DE}"/>
                </c:ext>
              </c:extLst>
            </c:dLbl>
            <c:dLbl>
              <c:idx val="6"/>
              <c:layout>
                <c:manualLayout>
                  <c:x val="-4.1565271819731783E-2"/>
                  <c:y val="3.4850777841672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5D-44CB-B0F4-F66A0B4319DE}"/>
                </c:ext>
              </c:extLst>
            </c:dLbl>
            <c:dLbl>
              <c:idx val="7"/>
              <c:layout>
                <c:manualLayout>
                  <c:x val="-4.1565271819731936E-2"/>
                  <c:y val="4.107684486454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5D-44CB-B0F4-F66A0B4319DE}"/>
                </c:ext>
              </c:extLst>
            </c:dLbl>
            <c:dLbl>
              <c:idx val="8"/>
              <c:layout>
                <c:manualLayout>
                  <c:x val="-3.3801000378302276E-2"/>
                  <c:y val="4.7302911887424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5D-44CB-B0F4-F66A0B4319D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List1!$B$5:$N$5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45D-44CB-B0F4-F66A0B4319D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</c:strCache>
            </c:strRef>
          </c:tx>
          <c:spPr>
            <a:ln w="1270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6350">
                <a:solidFill>
                  <a:srgbClr val="00B0F0"/>
                </a:solidFill>
              </a:ln>
              <a:effectLst/>
            </c:spPr>
          </c:marker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List1!$B$6:$N$6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45D-44CB-B0F4-F66A0B431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17640"/>
        <c:axId val="400414504"/>
      </c:lineChart>
      <c:catAx>
        <c:axId val="40041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4504"/>
        <c:crosses val="autoZero"/>
        <c:auto val="1"/>
        <c:lblAlgn val="ctr"/>
        <c:lblOffset val="100"/>
        <c:noMultiLvlLbl val="0"/>
      </c:catAx>
      <c:valAx>
        <c:axId val="400414504"/>
        <c:scaling>
          <c:orientation val="minMax"/>
          <c:max val="14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82348430463207E-2"/>
          <c:y val="5.7653158936310567E-2"/>
          <c:w val="0.91192688430296831"/>
          <c:h val="0.87492243635667222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62-44D5-9DFB-1EDE57017E8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8821</c:v>
                </c:pt>
                <c:pt idx="1">
                  <c:v>8488</c:v>
                </c:pt>
                <c:pt idx="2">
                  <c:v>8862</c:v>
                </c:pt>
                <c:pt idx="3">
                  <c:v>8883</c:v>
                </c:pt>
                <c:pt idx="4">
                  <c:v>8229</c:v>
                </c:pt>
                <c:pt idx="5">
                  <c:v>8644</c:v>
                </c:pt>
                <c:pt idx="6">
                  <c:v>8428</c:v>
                </c:pt>
                <c:pt idx="7">
                  <c:v>8561</c:v>
                </c:pt>
                <c:pt idx="8">
                  <c:v>8344</c:v>
                </c:pt>
                <c:pt idx="9">
                  <c:v>8336</c:v>
                </c:pt>
                <c:pt idx="10">
                  <c:v>8523</c:v>
                </c:pt>
                <c:pt idx="11">
                  <c:v>8150</c:v>
                </c:pt>
                <c:pt idx="12">
                  <c:v>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D5-9DFB-1EDE57017E8C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ABC+</c:v>
                </c:pt>
              </c:strCache>
            </c:strRef>
          </c:tx>
          <c:spPr>
            <a:ln w="127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FF6600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rgbClr val="FF66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62-44D5-9DFB-1EDE57017E8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6209</c:v>
                </c:pt>
                <c:pt idx="1">
                  <c:v>5840</c:v>
                </c:pt>
                <c:pt idx="2">
                  <c:v>5902</c:v>
                </c:pt>
                <c:pt idx="3">
                  <c:v>5606</c:v>
                </c:pt>
                <c:pt idx="4">
                  <c:v>5139</c:v>
                </c:pt>
                <c:pt idx="5">
                  <c:v>5261</c:v>
                </c:pt>
                <c:pt idx="6">
                  <c:v>5209</c:v>
                </c:pt>
                <c:pt idx="7">
                  <c:v>5143</c:v>
                </c:pt>
                <c:pt idx="8">
                  <c:v>5004</c:v>
                </c:pt>
                <c:pt idx="9">
                  <c:v>4728</c:v>
                </c:pt>
                <c:pt idx="10">
                  <c:v>4803</c:v>
                </c:pt>
                <c:pt idx="11">
                  <c:v>4762</c:v>
                </c:pt>
                <c:pt idx="12">
                  <c:v>4634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62-44D5-9DFB-1EDE57017E8C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Chlopeň+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4"/>
                </a:solidFill>
                <a:ln w="6350">
                  <a:solidFill>
                    <a:schemeClr val="tx1"/>
                  </a:solidFill>
                  <a:prstDash val="sysDot"/>
                </a:ln>
                <a:effectLst/>
              </c:spPr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62-44D5-9DFB-1EDE57017E8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3329</c:v>
                </c:pt>
                <c:pt idx="1">
                  <c:v>3395</c:v>
                </c:pt>
                <c:pt idx="2">
                  <c:v>3718</c:v>
                </c:pt>
                <c:pt idx="3">
                  <c:v>4010</c:v>
                </c:pt>
                <c:pt idx="4">
                  <c:v>3761</c:v>
                </c:pt>
                <c:pt idx="5">
                  <c:v>4056</c:v>
                </c:pt>
                <c:pt idx="6">
                  <c:v>3779</c:v>
                </c:pt>
                <c:pt idx="7">
                  <c:v>3962</c:v>
                </c:pt>
                <c:pt idx="8">
                  <c:v>3725</c:v>
                </c:pt>
                <c:pt idx="9">
                  <c:v>3864</c:v>
                </c:pt>
                <c:pt idx="10">
                  <c:v>4001</c:v>
                </c:pt>
                <c:pt idx="11">
                  <c:v>3711</c:v>
                </c:pt>
                <c:pt idx="12">
                  <c:v>3792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662-44D5-9DFB-1EDE57017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41496"/>
        <c:axId val="400412152"/>
      </c:lineChart>
      <c:catAx>
        <c:axId val="3136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0412152"/>
        <c:crosses val="autoZero"/>
        <c:auto val="1"/>
        <c:lblAlgn val="ctr"/>
        <c:lblOffset val="100"/>
        <c:noMultiLvlLbl val="0"/>
      </c:catAx>
      <c:valAx>
        <c:axId val="4004121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1364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Pouze ACB</c:v>
                </c:pt>
              </c:strCache>
            </c:strRef>
          </c:tx>
          <c:spPr>
            <a:solidFill>
              <a:srgbClr val="FF8633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8633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4551</c:v>
                </c:pt>
                <c:pt idx="1">
                  <c:v>4187</c:v>
                </c:pt>
                <c:pt idx="2">
                  <c:v>4128</c:v>
                </c:pt>
                <c:pt idx="3">
                  <c:v>3884</c:v>
                </c:pt>
                <c:pt idx="4">
                  <c:v>3484</c:v>
                </c:pt>
                <c:pt idx="5">
                  <c:v>3598</c:v>
                </c:pt>
                <c:pt idx="6">
                  <c:v>3674</c:v>
                </c:pt>
                <c:pt idx="7">
                  <c:v>3611</c:v>
                </c:pt>
                <c:pt idx="8">
                  <c:v>3577</c:v>
                </c:pt>
                <c:pt idx="9">
                  <c:v>3317</c:v>
                </c:pt>
                <c:pt idx="10">
                  <c:v>3412</c:v>
                </c:pt>
                <c:pt idx="11">
                  <c:v>3326</c:v>
                </c:pt>
                <c:pt idx="12">
                  <c:v>3320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1-445B-8194-5689E3609B97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Pouze chlopeň</c:v>
                </c:pt>
              </c:strCache>
            </c:strRef>
          </c:tx>
          <c:spPr>
            <a:solidFill>
              <a:srgbClr val="FFCC00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C00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1210</c:v>
                </c:pt>
                <c:pt idx="1">
                  <c:v>1227</c:v>
                </c:pt>
                <c:pt idx="2">
                  <c:v>1328</c:v>
                </c:pt>
                <c:pt idx="3">
                  <c:v>1412</c:v>
                </c:pt>
                <c:pt idx="4">
                  <c:v>1357</c:v>
                </c:pt>
                <c:pt idx="5">
                  <c:v>1552</c:v>
                </c:pt>
                <c:pt idx="6">
                  <c:v>1496</c:v>
                </c:pt>
                <c:pt idx="7">
                  <c:v>1685</c:v>
                </c:pt>
                <c:pt idx="8">
                  <c:v>1535</c:v>
                </c:pt>
                <c:pt idx="9">
                  <c:v>1690</c:v>
                </c:pt>
                <c:pt idx="10">
                  <c:v>1744</c:v>
                </c:pt>
                <c:pt idx="11">
                  <c:v>1482</c:v>
                </c:pt>
                <c:pt idx="12">
                  <c:v>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1-445B-8194-5689E3609B97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ACB + chlopeň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1-445B-8194-5689E3609B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871</c:v>
                </c:pt>
                <c:pt idx="1">
                  <c:v>861</c:v>
                </c:pt>
                <c:pt idx="2">
                  <c:v>934</c:v>
                </c:pt>
                <c:pt idx="3">
                  <c:v>941</c:v>
                </c:pt>
                <c:pt idx="4">
                  <c:v>878</c:v>
                </c:pt>
                <c:pt idx="5">
                  <c:v>910</c:v>
                </c:pt>
                <c:pt idx="6">
                  <c:v>889</c:v>
                </c:pt>
                <c:pt idx="7">
                  <c:v>875</c:v>
                </c:pt>
                <c:pt idx="8">
                  <c:v>775</c:v>
                </c:pt>
                <c:pt idx="9">
                  <c:v>771</c:v>
                </c:pt>
                <c:pt idx="10">
                  <c:v>765</c:v>
                </c:pt>
                <c:pt idx="11">
                  <c:v>752</c:v>
                </c:pt>
                <c:pt idx="12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01-445B-8194-5689E3609B97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ACB + jiné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List1!$B$5:$N$5</c:f>
              <c:numCache>
                <c:formatCode>General</c:formatCode>
                <c:ptCount val="13"/>
                <c:pt idx="0">
                  <c:v>416</c:v>
                </c:pt>
                <c:pt idx="1">
                  <c:v>399</c:v>
                </c:pt>
                <c:pt idx="2">
                  <c:v>432</c:v>
                </c:pt>
                <c:pt idx="3">
                  <c:v>364</c:v>
                </c:pt>
                <c:pt idx="4">
                  <c:v>382</c:v>
                </c:pt>
                <c:pt idx="5">
                  <c:v>357</c:v>
                </c:pt>
                <c:pt idx="6">
                  <c:v>329</c:v>
                </c:pt>
                <c:pt idx="7">
                  <c:v>296</c:v>
                </c:pt>
                <c:pt idx="8">
                  <c:v>329</c:v>
                </c:pt>
                <c:pt idx="9">
                  <c:v>330</c:v>
                </c:pt>
                <c:pt idx="10">
                  <c:v>301</c:v>
                </c:pt>
                <c:pt idx="11">
                  <c:v>347</c:v>
                </c:pt>
                <c:pt idx="12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901-445B-8194-5689E3609B97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Chlopeň + jiné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List1!$B$6:$N$6</c:f>
              <c:numCache>
                <c:formatCode>General</c:formatCode>
                <c:ptCount val="13"/>
                <c:pt idx="0">
                  <c:v>877</c:v>
                </c:pt>
                <c:pt idx="1">
                  <c:v>914</c:v>
                </c:pt>
                <c:pt idx="2">
                  <c:v>1048</c:v>
                </c:pt>
                <c:pt idx="3">
                  <c:v>1240</c:v>
                </c:pt>
                <c:pt idx="4">
                  <c:v>1131</c:v>
                </c:pt>
                <c:pt idx="5">
                  <c:v>1198</c:v>
                </c:pt>
                <c:pt idx="6">
                  <c:v>1077</c:v>
                </c:pt>
                <c:pt idx="7">
                  <c:v>1041</c:v>
                </c:pt>
                <c:pt idx="8">
                  <c:v>1092</c:v>
                </c:pt>
                <c:pt idx="9">
                  <c:v>1093</c:v>
                </c:pt>
                <c:pt idx="10">
                  <c:v>1167</c:v>
                </c:pt>
                <c:pt idx="11">
                  <c:v>1140</c:v>
                </c:pt>
                <c:pt idx="12">
                  <c:v>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01-445B-8194-5689E3609B97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ACB + chlopeň + jiné</c:v>
                </c:pt>
              </c:strCache>
            </c:strRef>
          </c:tx>
          <c:spPr>
            <a:solidFill>
              <a:srgbClr val="A6A6A6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List1!$B$7:$N$7</c:f>
              <c:numCache>
                <c:formatCode>General</c:formatCode>
                <c:ptCount val="13"/>
                <c:pt idx="0">
                  <c:v>371</c:v>
                </c:pt>
                <c:pt idx="1">
                  <c:v>393</c:v>
                </c:pt>
                <c:pt idx="2">
                  <c:v>408</c:v>
                </c:pt>
                <c:pt idx="3">
                  <c:v>417</c:v>
                </c:pt>
                <c:pt idx="4">
                  <c:v>395</c:v>
                </c:pt>
                <c:pt idx="5">
                  <c:v>396</c:v>
                </c:pt>
                <c:pt idx="6">
                  <c:v>317</c:v>
                </c:pt>
                <c:pt idx="7">
                  <c:v>361</c:v>
                </c:pt>
                <c:pt idx="8">
                  <c:v>323</c:v>
                </c:pt>
                <c:pt idx="9">
                  <c:v>310</c:v>
                </c:pt>
                <c:pt idx="10">
                  <c:v>325</c:v>
                </c:pt>
                <c:pt idx="11">
                  <c:v>337</c:v>
                </c:pt>
                <c:pt idx="1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2-43F8-9E3A-62BC54B3655B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List1!$B$8:$N$8</c:f>
              <c:numCache>
                <c:formatCode>General</c:formatCode>
                <c:ptCount val="13"/>
                <c:pt idx="0">
                  <c:v>525</c:v>
                </c:pt>
                <c:pt idx="1">
                  <c:v>507</c:v>
                </c:pt>
                <c:pt idx="2">
                  <c:v>584</c:v>
                </c:pt>
                <c:pt idx="3">
                  <c:v>625</c:v>
                </c:pt>
                <c:pt idx="4">
                  <c:v>602</c:v>
                </c:pt>
                <c:pt idx="5">
                  <c:v>633</c:v>
                </c:pt>
                <c:pt idx="6">
                  <c:v>646</c:v>
                </c:pt>
                <c:pt idx="7">
                  <c:v>692</c:v>
                </c:pt>
                <c:pt idx="8">
                  <c:v>713</c:v>
                </c:pt>
                <c:pt idx="9">
                  <c:v>825</c:v>
                </c:pt>
                <c:pt idx="10">
                  <c:v>809</c:v>
                </c:pt>
                <c:pt idx="11">
                  <c:v>766</c:v>
                </c:pt>
                <c:pt idx="12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2-43F8-9E3A-62BC54B36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2887032"/>
        <c:axId val="402890560"/>
      </c:barChart>
      <c:catAx>
        <c:axId val="402887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90560"/>
        <c:crosses val="autoZero"/>
        <c:auto val="1"/>
        <c:lblAlgn val="ctr"/>
        <c:lblOffset val="100"/>
        <c:noMultiLvlLbl val="0"/>
      </c:catAx>
      <c:valAx>
        <c:axId val="4028905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8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solidFill>
              <a:srgbClr val="FF8633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8633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List1!$B$2:$N$2</c:f>
              <c:numCache>
                <c:formatCode>General</c:formatCode>
                <c:ptCount val="13"/>
                <c:pt idx="0">
                  <c:v>0.51592789933114158</c:v>
                </c:pt>
                <c:pt idx="1">
                  <c:v>0.49328463713477849</c:v>
                </c:pt>
                <c:pt idx="2">
                  <c:v>0.46580907244414355</c:v>
                </c:pt>
                <c:pt idx="3">
                  <c:v>0.43723967128222446</c:v>
                </c:pt>
                <c:pt idx="4">
                  <c:v>0.42338072669826227</c:v>
                </c:pt>
                <c:pt idx="5">
                  <c:v>0.41624248033317907</c:v>
                </c:pt>
                <c:pt idx="6">
                  <c:v>0.43592785951589941</c:v>
                </c:pt>
                <c:pt idx="7">
                  <c:v>0.42179651909823618</c:v>
                </c:pt>
                <c:pt idx="8">
                  <c:v>0.42869127516778521</c:v>
                </c:pt>
                <c:pt idx="9">
                  <c:v>0.39791266794625718</c:v>
                </c:pt>
                <c:pt idx="10">
                  <c:v>0.40032852282060305</c:v>
                </c:pt>
                <c:pt idx="11">
                  <c:v>0.40809815950920247</c:v>
                </c:pt>
                <c:pt idx="12">
                  <c:v>0.4065638011266226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1-445B-8194-5689E3609B97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C00"/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List1!$B$3:$N$3</c:f>
              <c:numCache>
                <c:formatCode>General</c:formatCode>
                <c:ptCount val="13"/>
                <c:pt idx="0">
                  <c:v>0.13717265616143295</c:v>
                </c:pt>
                <c:pt idx="1">
                  <c:v>0.14455702167766257</c:v>
                </c:pt>
                <c:pt idx="2">
                  <c:v>0.14985330625141052</c:v>
                </c:pt>
                <c:pt idx="3">
                  <c:v>0.1589553078914781</c:v>
                </c:pt>
                <c:pt idx="4">
                  <c:v>0.16490460566289949</c:v>
                </c:pt>
                <c:pt idx="5">
                  <c:v>0.17954650624710783</c:v>
                </c:pt>
                <c:pt idx="6">
                  <c:v>0.17750355956336022</c:v>
                </c:pt>
                <c:pt idx="7">
                  <c:v>0.19682280107464081</c:v>
                </c:pt>
                <c:pt idx="8">
                  <c:v>0.18396452540747843</c:v>
                </c:pt>
                <c:pt idx="9">
                  <c:v>0.20273512476007677</c:v>
                </c:pt>
                <c:pt idx="10">
                  <c:v>0.2046227854042004</c:v>
                </c:pt>
                <c:pt idx="11">
                  <c:v>0.18184049079754602</c:v>
                </c:pt>
                <c:pt idx="12">
                  <c:v>0.18638256184178301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01-445B-8194-5689E3609B97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635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01-445B-8194-5689E3609B9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List1!$B$4:$N$4</c:f>
              <c:numCache>
                <c:formatCode>General</c:formatCode>
                <c:ptCount val="13"/>
                <c:pt idx="0">
                  <c:v>9.8741639269924047E-2</c:v>
                </c:pt>
                <c:pt idx="1">
                  <c:v>0.10143732327992459</c:v>
                </c:pt>
                <c:pt idx="2">
                  <c:v>0.10539381629429023</c:v>
                </c:pt>
                <c:pt idx="3">
                  <c:v>0.10593268040076551</c:v>
                </c:pt>
                <c:pt idx="4">
                  <c:v>0.10669583181431523</c:v>
                </c:pt>
                <c:pt idx="5">
                  <c:v>0.1052753354928274</c:v>
                </c:pt>
                <c:pt idx="6">
                  <c:v>0.10548172757475083</c:v>
                </c:pt>
                <c:pt idx="7">
                  <c:v>0.10220768601798855</c:v>
                </c:pt>
                <c:pt idx="8">
                  <c:v>9.2881112176414191E-2</c:v>
                </c:pt>
                <c:pt idx="9">
                  <c:v>9.2490403071017274E-2</c:v>
                </c:pt>
                <c:pt idx="10">
                  <c:v>8.9757127771911305E-2</c:v>
                </c:pt>
                <c:pt idx="11">
                  <c:v>9.2269938650306749E-2</c:v>
                </c:pt>
                <c:pt idx="12">
                  <c:v>8.1312760225324521E-2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01-445B-8194-5689E3609B97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List1!$B$5:$N$5</c:f>
              <c:numCache>
                <c:formatCode>General</c:formatCode>
                <c:ptCount val="13"/>
                <c:pt idx="0">
                  <c:v>4.7160185919963724E-2</c:v>
                </c:pt>
                <c:pt idx="1">
                  <c:v>4.7007540056550425E-2</c:v>
                </c:pt>
                <c:pt idx="2">
                  <c:v>4.8747461069735952E-2</c:v>
                </c:pt>
                <c:pt idx="3">
                  <c:v>4.097714736012608E-2</c:v>
                </c:pt>
                <c:pt idx="4">
                  <c:v>4.6421193340624618E-2</c:v>
                </c:pt>
                <c:pt idx="5">
                  <c:v>4.1300323924109206E-2</c:v>
                </c:pt>
                <c:pt idx="6">
                  <c:v>3.9036544850498338E-2</c:v>
                </c:pt>
                <c:pt idx="7">
                  <c:v>3.457540007008527E-2</c:v>
                </c:pt>
                <c:pt idx="8">
                  <c:v>3.942953020134228E-2</c:v>
                </c:pt>
                <c:pt idx="9">
                  <c:v>3.9587332053742805E-2</c:v>
                </c:pt>
                <c:pt idx="10">
                  <c:v>3.5316203214830456E-2</c:v>
                </c:pt>
                <c:pt idx="11">
                  <c:v>4.257668711656442E-2</c:v>
                </c:pt>
                <c:pt idx="12">
                  <c:v>4.0044085231447465E-2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901-445B-8194-5689E3609B97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List1!$B$6:$N$6</c:f>
              <c:numCache>
                <c:formatCode>General</c:formatCode>
                <c:ptCount val="13"/>
                <c:pt idx="0">
                  <c:v>9.9421834259154296E-2</c:v>
                </c:pt>
                <c:pt idx="1">
                  <c:v>0.10768143261074459</c:v>
                </c:pt>
                <c:pt idx="2">
                  <c:v>0.11825772963213721</c:v>
                </c:pt>
                <c:pt idx="3">
                  <c:v>0.13959248001801194</c:v>
                </c:pt>
                <c:pt idx="4">
                  <c:v>0.13744075829383887</c:v>
                </c:pt>
                <c:pt idx="5">
                  <c:v>0.13859324386857935</c:v>
                </c:pt>
                <c:pt idx="6">
                  <c:v>0.12778832463217846</c:v>
                </c:pt>
                <c:pt idx="7">
                  <c:v>0.12159794416540123</c:v>
                </c:pt>
                <c:pt idx="8">
                  <c:v>0.13087248322147652</c:v>
                </c:pt>
                <c:pt idx="9">
                  <c:v>0.13111804222648751</c:v>
                </c:pt>
                <c:pt idx="10">
                  <c:v>0.13692361844420978</c:v>
                </c:pt>
                <c:pt idx="11">
                  <c:v>0.13987730061349693</c:v>
                </c:pt>
                <c:pt idx="12">
                  <c:v>0.1571148665197159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01-445B-8194-5689E3609B97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</c:strCache>
            </c:strRef>
          </c:tx>
          <c:spPr>
            <a:solidFill>
              <a:srgbClr val="A6A6A6"/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List1!$B$7:$N$7</c:f>
              <c:numCache>
                <c:formatCode>General</c:formatCode>
                <c:ptCount val="13"/>
                <c:pt idx="0">
                  <c:v>4.2058723500736875E-2</c:v>
                </c:pt>
                <c:pt idx="1">
                  <c:v>4.630065975494816E-2</c:v>
                </c:pt>
                <c:pt idx="2">
                  <c:v>4.6039268788083954E-2</c:v>
                </c:pt>
                <c:pt idx="3">
                  <c:v>4.6943600135089497E-2</c:v>
                </c:pt>
                <c:pt idx="4">
                  <c:v>4.8000972171588288E-2</c:v>
                </c:pt>
                <c:pt idx="5">
                  <c:v>4.5812124016658955E-2</c:v>
                </c:pt>
                <c:pt idx="6">
                  <c:v>3.7612719506407211E-2</c:v>
                </c:pt>
                <c:pt idx="7">
                  <c:v>4.2167971031421565E-2</c:v>
                </c:pt>
                <c:pt idx="8">
                  <c:v>3.8710450623202303E-2</c:v>
                </c:pt>
                <c:pt idx="9">
                  <c:v>3.7188099808061419E-2</c:v>
                </c:pt>
                <c:pt idx="10">
                  <c:v>3.8132113105713954E-2</c:v>
                </c:pt>
                <c:pt idx="11">
                  <c:v>4.1349693251533745E-2</c:v>
                </c:pt>
                <c:pt idx="12">
                  <c:v>3.9554249326475631E-2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2-43F8-9E3A-62BC54B3655B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List1!$B$8:$N$8</c:f>
              <c:numCache>
                <c:formatCode>General</c:formatCode>
                <c:ptCount val="13"/>
                <c:pt idx="0">
                  <c:v>5.9517061557646522E-2</c:v>
                </c:pt>
                <c:pt idx="1">
                  <c:v>5.9731385485391142E-2</c:v>
                </c:pt>
                <c:pt idx="2">
                  <c:v>6.5899345520198604E-2</c:v>
                </c:pt>
                <c:pt idx="3">
                  <c:v>7.03591129123044E-2</c:v>
                </c:pt>
                <c:pt idx="4">
                  <c:v>7.3155912018471256E-2</c:v>
                </c:pt>
                <c:pt idx="5">
                  <c:v>7.3229986117538171E-2</c:v>
                </c:pt>
                <c:pt idx="6">
                  <c:v>7.6649264356905555E-2</c:v>
                </c:pt>
                <c:pt idx="7">
                  <c:v>8.0831678542226379E-2</c:v>
                </c:pt>
                <c:pt idx="8">
                  <c:v>8.5450623202301054E-2</c:v>
                </c:pt>
                <c:pt idx="9">
                  <c:v>9.8968330134357005E-2</c:v>
                </c:pt>
                <c:pt idx="10">
                  <c:v>9.4919629238531034E-2</c:v>
                </c:pt>
                <c:pt idx="11">
                  <c:v>9.3987730061349695E-2</c:v>
                </c:pt>
                <c:pt idx="12">
                  <c:v>8.9027675728630906E-2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2-43F8-9E3A-62BC54B36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2894088"/>
        <c:axId val="402888208"/>
      </c:barChart>
      <c:catAx>
        <c:axId val="40289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88208"/>
        <c:crosses val="autoZero"/>
        <c:auto val="1"/>
        <c:lblAlgn val="ctr"/>
        <c:lblOffset val="100"/>
        <c:noMultiLvlLbl val="0"/>
      </c:catAx>
      <c:valAx>
        <c:axId val="4028882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289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Výkon na aortě</c:v>
                </c:pt>
              </c:strCache>
            </c:strRef>
          </c:tx>
          <c:spPr>
            <a:ln w="19050">
              <a:solidFill>
                <a:srgbClr val="4472C4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4472C4">
                  <a:lumMod val="75000"/>
                </a:srgb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  <c:pt idx="12">
                  <c:v>2019*</c:v>
                </c:pt>
              </c:strCache>
            </c:strRef>
          </c:cat>
          <c:val>
            <c:numRef>
              <c:f>List1!$C$2:$O$2</c:f>
              <c:numCache>
                <c:formatCode>General</c:formatCode>
                <c:ptCount val="13"/>
                <c:pt idx="0">
                  <c:v>480</c:v>
                </c:pt>
                <c:pt idx="1">
                  <c:v>515</c:v>
                </c:pt>
                <c:pt idx="2">
                  <c:v>533</c:v>
                </c:pt>
                <c:pt idx="3">
                  <c:v>591</c:v>
                </c:pt>
                <c:pt idx="4">
                  <c:v>591</c:v>
                </c:pt>
                <c:pt idx="5">
                  <c:v>634</c:v>
                </c:pt>
                <c:pt idx="6">
                  <c:v>632</c:v>
                </c:pt>
                <c:pt idx="7">
                  <c:v>596</c:v>
                </c:pt>
                <c:pt idx="8">
                  <c:v>661</c:v>
                </c:pt>
                <c:pt idx="9">
                  <c:v>613</c:v>
                </c:pt>
                <c:pt idx="10">
                  <c:v>638</c:v>
                </c:pt>
                <c:pt idx="11">
                  <c:v>701</c:v>
                </c:pt>
                <c:pt idx="12">
                  <c:v>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AA-49EE-AB07-8F2D76CD2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16704"/>
        <c:axId val="95818496"/>
      </c:lineChart>
      <c:catAx>
        <c:axId val="958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95818496"/>
        <c:crosses val="autoZero"/>
        <c:auto val="1"/>
        <c:lblAlgn val="ctr"/>
        <c:lblOffset val="100"/>
        <c:noMultiLvlLbl val="0"/>
      </c:catAx>
      <c:valAx>
        <c:axId val="95818496"/>
        <c:scaling>
          <c:orientation val="minMax"/>
          <c:max val="80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endParaRPr lang="cs-CZ"/>
          </a:p>
        </c:txPr>
        <c:crossAx val="95816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0.04487</cdr:x>
      <cdr:y>0</cdr:y>
    </cdr:from>
    <cdr:to>
      <cdr:x>0.95069</cdr:x>
      <cdr:y>0.8985</cdr:y>
    </cdr:to>
    <cdr:pic>
      <cdr:nvPicPr>
        <cdr:cNvPr id="5" name="Obrázek 4">
          <a:extLst xmlns:a="http://schemas.openxmlformats.org/drawingml/2006/main">
            <a:ext uri="{FF2B5EF4-FFF2-40B4-BE49-F238E27FC236}">
              <a16:creationId xmlns:a16="http://schemas.microsoft.com/office/drawing/2014/main" id="{B5610B6B-D0CB-4039-93CC-E0C0DF5D712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8058" y="0"/>
          <a:ext cx="6824423" cy="439280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9F63-9736-4C58-92E2-52E88C6419EB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66C84-BA42-4E7D-AFBC-55A9CA355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8466" y="84870"/>
            <a:ext cx="9144001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E16A5-8DEC-4DC8-BAD8-2C6502109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D0A611-51B1-466F-B998-82CC6D40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8CFBA5-FD28-48B8-8EE4-0F5DE111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C8736-1E83-49AD-B0DA-0C34ADE3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DCE0A-FE9D-4066-A189-1F72D7FF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8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F06CC-A3B7-4DBF-B9AE-A83729D8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24ED71-0B6A-4389-9140-C955ABF2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85A61-DDFD-40D1-BDBB-F41F6D80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06B66-CC51-4F87-92AB-F4DA5D6D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5448BE-6706-4977-ACF0-29568A15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34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C63D-A9FB-42E1-ABCE-27189B5D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400E7D-B806-46B0-A854-4EA0C8337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B09BF3-A938-4407-B020-607A2E34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D18AFC-C23B-4887-B5CF-A1F1D15B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04A0F-7E5A-439D-8A7A-22C0B9F8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77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59837-AA0F-4C23-B984-53DC2069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4F8DFB-8F5F-4124-95C5-B6E050DE3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39DC463-BB27-4D43-9E23-F901BAC8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28B049-32F4-43B1-8099-40900E5D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FB0E32-3E45-46B9-BD62-541BB3E7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9650DC-856D-4E3E-AF4A-1EE529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27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AF34D-6609-4B4C-A7CC-68E796F5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BE673B-03B8-4E3E-80BB-BED7623AA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2A1F0D-B5B7-4849-ADC0-DFA5D228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155C5C-665D-476A-9FCF-306394174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C86D3EE-963C-4C7C-86D2-8D20629BA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C075AB-8BA2-49DB-9308-6774B9E1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F4168E-128F-4139-A3E5-2266ABCC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4343CA-6330-4CE9-9362-DECE00F1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70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CA327-17AD-43BC-B10C-1C4267BC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C541E8-42A2-41D8-AEFF-8F9960EC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9964E0-1CD8-46D9-9531-42DB6785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27C148-0FC3-4AA9-8122-ACA33360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58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8C927B-A03A-4DB3-8033-045D85A3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620505-8D2D-46DE-8258-6088D69B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71DD4F-A36A-4560-8CE6-D8FB1EEE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4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43610-EB76-44B8-9555-2F247574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F2045B-DBD2-47AB-88FE-58E09535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D274323-E6F1-4B85-B24F-760D8CE73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34C99F-0A11-4C74-8DED-6E42CC70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88F093-2514-4970-8BC6-3B37DF10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78E011-89B9-49E9-970C-A497D029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29000" cy="36512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NKR: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R01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08/2020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4D73B-5AE0-4083-BB39-CA55431A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D92C45-0C80-42A6-8522-D47618118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BA2F949-167B-4AE1-90A0-3348DFE9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2BF891-AB75-4BCB-9537-62DA01CF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28A5F-552D-4673-8B78-64A2B94F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FF0244-871A-4107-BC74-6B06A741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10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C8761-B755-4FD6-8C52-AA86D37F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182608-2CFE-49B4-9CD2-48CB019B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CA856A-F4BA-4890-B4D2-E9D1B064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0FFFAC-45C4-40D7-B73A-8446B398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362F4-8701-4939-9176-54F8F7FA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BA7343-64F5-489B-989D-BC243B88F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7364C0-1DF8-4CC0-965A-3B0C73FDB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D4AF42-BC08-434F-A41B-CDC05BED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0BA2D5-355B-40D6-80B0-9730CD3D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AFB0CF-93B7-448E-9A81-EB865ACC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5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E78169-32FB-42EE-B7BC-28C03CDE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23C51-D9CB-4B23-BA51-4BA8A83F4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50559F-732F-4DF9-BE5A-255552CD8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250-501F-4219-9664-5CBEB5074C08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75B618-B658-4E9C-AD44-867C74128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2DC673-BF3F-40C1-AF7C-D4036AA6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9BC4-73BA-4BBC-AE69-E0A56E2ED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86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428" y="1042261"/>
            <a:ext cx="5476038" cy="1496146"/>
          </a:xfrm>
        </p:spPr>
        <p:txBody>
          <a:bodyPr/>
          <a:lstStyle/>
          <a:p>
            <a:r>
              <a:rPr lang="cs-CZ" dirty="0">
                <a:latin typeface="+mn-lt"/>
              </a:rPr>
              <a:t>ZDRAVOTNICTVÍ ČR:</a:t>
            </a:r>
            <a:br>
              <a:rPr lang="cs-CZ" dirty="0">
                <a:latin typeface="+mn-lt"/>
              </a:rPr>
            </a:br>
            <a:r>
              <a:rPr lang="cs-CZ" sz="2800" dirty="0">
                <a:latin typeface="+mn-lt"/>
              </a:rPr>
              <a:t>Stručný přehled údajů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z Národního kardiochirurgického registru za období </a:t>
            </a:r>
            <a:r>
              <a:rPr lang="cs-CZ" sz="2800" dirty="0">
                <a:solidFill>
                  <a:srgbClr val="C00000"/>
                </a:solidFill>
                <a:latin typeface="+mn-lt"/>
              </a:rPr>
              <a:t>2007 – 2019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2447" y="2928597"/>
            <a:ext cx="6858000" cy="1655762"/>
          </a:xfrm>
        </p:spPr>
        <p:txBody>
          <a:bodyPr/>
          <a:lstStyle/>
          <a:p>
            <a:r>
              <a:rPr lang="cs-CZ" dirty="0"/>
              <a:t>NZIS REPORT č. R01 (08/2020)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2800" y="109659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10. 	</a:t>
            </a:r>
            <a:r>
              <a:rPr lang="cs-CZ" sz="1400" dirty="0">
                <a:cs typeface="Arial" panose="020B0604020202020204" pitchFamily="34" charset="0"/>
              </a:rPr>
              <a:t>Počet kardiochirurgických operací v letech 2007 - 2019 podle urgence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3692712" y="2732211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7269259" y="450211"/>
            <a:ext cx="1624709" cy="504000"/>
            <a:chOff x="7703662" y="4467421"/>
            <a:chExt cx="1624709" cy="504000"/>
          </a:xfrm>
        </p:grpSpPr>
        <p:sp>
          <p:nvSpPr>
            <p:cNvPr id="41" name="TextovéPole 7"/>
            <p:cNvSpPr txBox="1">
              <a:spLocks noChangeArrowheads="1"/>
            </p:cNvSpPr>
            <p:nvPr/>
          </p:nvSpPr>
          <p:spPr bwMode="auto">
            <a:xfrm>
              <a:off x="8104372" y="4516060"/>
              <a:ext cx="1116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latin typeface="+mn-lt"/>
                </a:rPr>
                <a:t>Urgentní operace</a:t>
              </a:r>
            </a:p>
          </p:txBody>
        </p:sp>
        <p:sp>
          <p:nvSpPr>
            <p:cNvPr id="42" name="Rectangle 30"/>
            <p:cNvSpPr/>
            <p:nvPr/>
          </p:nvSpPr>
          <p:spPr>
            <a:xfrm>
              <a:off x="7820746" y="4521507"/>
              <a:ext cx="158400" cy="156884"/>
            </a:xfrm>
            <a:prstGeom prst="rect">
              <a:avLst/>
            </a:prstGeom>
            <a:solidFill>
              <a:srgbClr val="ED7D3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" name="TextovéPole 7"/>
            <p:cNvSpPr txBox="1">
              <a:spLocks noChangeArrowheads="1"/>
            </p:cNvSpPr>
            <p:nvPr/>
          </p:nvSpPr>
          <p:spPr bwMode="auto">
            <a:xfrm>
              <a:off x="8104371" y="4743827"/>
              <a:ext cx="1224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cs-CZ" altLang="cs-CZ" sz="1100" dirty="0">
                  <a:latin typeface="+mn-lt"/>
                </a:rPr>
                <a:t>Plánované operace</a:t>
              </a: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7820746" y="4758569"/>
              <a:ext cx="158400" cy="156884"/>
            </a:xfrm>
            <a:prstGeom prst="rect">
              <a:avLst/>
            </a:prstGeom>
            <a:solidFill>
              <a:srgbClr val="FFC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7703662" y="4467421"/>
              <a:ext cx="1620000" cy="504000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6" name="TextBox 4"/>
          <p:cNvSpPr txBox="1"/>
          <p:nvPr/>
        </p:nvSpPr>
        <p:spPr>
          <a:xfrm rot="16200000">
            <a:off x="-569459" y="1631217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100" dirty="0"/>
              <a:t>Počet operací podle urgence</a:t>
            </a:r>
          </a:p>
        </p:txBody>
      </p:sp>
      <p:graphicFrame>
        <p:nvGraphicFramePr>
          <p:cNvPr id="48" name="Graf 47"/>
          <p:cNvGraphicFramePr>
            <a:graphicFrameLocks/>
          </p:cNvGraphicFramePr>
          <p:nvPr/>
        </p:nvGraphicFramePr>
        <p:xfrm>
          <a:off x="570745" y="325637"/>
          <a:ext cx="6712307" cy="25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TextBox 4"/>
          <p:cNvSpPr txBox="1"/>
          <p:nvPr/>
        </p:nvSpPr>
        <p:spPr>
          <a:xfrm>
            <a:off x="82800" y="2988550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11. 	</a:t>
            </a:r>
            <a:r>
              <a:rPr lang="cs-CZ" sz="1400" dirty="0">
                <a:cs typeface="Arial" panose="020B0604020202020204" pitchFamily="34" charset="0"/>
              </a:rPr>
              <a:t>Počet primooperací a reoperací v rámci kardiochirurgických operací v letech 2007­ - 2019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50" name="Graf 49"/>
          <p:cNvGraphicFramePr>
            <a:graphicFrameLocks/>
          </p:cNvGraphicFramePr>
          <p:nvPr/>
        </p:nvGraphicFramePr>
        <p:xfrm>
          <a:off x="592396" y="3296245"/>
          <a:ext cx="6685947" cy="264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4"/>
          <p:cNvSpPr txBox="1"/>
          <p:nvPr/>
        </p:nvSpPr>
        <p:spPr>
          <a:xfrm rot="16200000">
            <a:off x="-685676" y="4586648"/>
            <a:ext cx="2048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1100" dirty="0"/>
              <a:t>Počet primooperací a reoperací</a:t>
            </a:r>
          </a:p>
        </p:txBody>
      </p:sp>
      <p:grpSp>
        <p:nvGrpSpPr>
          <p:cNvPr id="52" name="Skupina 51"/>
          <p:cNvGrpSpPr/>
          <p:nvPr/>
        </p:nvGrpSpPr>
        <p:grpSpPr>
          <a:xfrm>
            <a:off x="7264550" y="3378242"/>
            <a:ext cx="1624709" cy="504000"/>
            <a:chOff x="7703662" y="4467421"/>
            <a:chExt cx="1624709" cy="504000"/>
          </a:xfrm>
        </p:grpSpPr>
        <p:sp>
          <p:nvSpPr>
            <p:cNvPr id="53" name="TextovéPole 7"/>
            <p:cNvSpPr txBox="1">
              <a:spLocks noChangeArrowheads="1"/>
            </p:cNvSpPr>
            <p:nvPr/>
          </p:nvSpPr>
          <p:spPr bwMode="auto">
            <a:xfrm>
              <a:off x="8104372" y="4516060"/>
              <a:ext cx="1116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cs-CZ" altLang="cs-CZ" sz="1100" dirty="0">
                  <a:latin typeface="+mn-lt"/>
                </a:rPr>
                <a:t>Reoperace</a:t>
              </a:r>
            </a:p>
          </p:txBody>
        </p:sp>
        <p:sp>
          <p:nvSpPr>
            <p:cNvPr id="54" name="Rectangle 30"/>
            <p:cNvSpPr/>
            <p:nvPr/>
          </p:nvSpPr>
          <p:spPr>
            <a:xfrm>
              <a:off x="7820746" y="4521507"/>
              <a:ext cx="158400" cy="156884"/>
            </a:xfrm>
            <a:prstGeom prst="rect">
              <a:avLst/>
            </a:prstGeom>
            <a:solidFill>
              <a:srgbClr val="C57D1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TextovéPole 7"/>
            <p:cNvSpPr txBox="1">
              <a:spLocks noChangeArrowheads="1"/>
            </p:cNvSpPr>
            <p:nvPr/>
          </p:nvSpPr>
          <p:spPr bwMode="auto">
            <a:xfrm>
              <a:off x="8104371" y="4743827"/>
              <a:ext cx="1224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cs-CZ" altLang="cs-CZ" sz="1100" dirty="0">
                  <a:latin typeface="+mn-lt"/>
                </a:rPr>
                <a:t>Primooperace</a:t>
              </a:r>
            </a:p>
          </p:txBody>
        </p:sp>
        <p:sp>
          <p:nvSpPr>
            <p:cNvPr id="56" name="Rectangle 30"/>
            <p:cNvSpPr/>
            <p:nvPr/>
          </p:nvSpPr>
          <p:spPr>
            <a:xfrm>
              <a:off x="7820746" y="4758569"/>
              <a:ext cx="158400" cy="156884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7703662" y="4467421"/>
              <a:ext cx="1620000" cy="504000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Box 1">
            <a:extLst>
              <a:ext uri="{FF2B5EF4-FFF2-40B4-BE49-F238E27FC236}">
                <a16:creationId xmlns:a16="http://schemas.microsoft.com/office/drawing/2014/main" id="{525CF4F5-135D-4378-83F5-7D016124B6A1}"/>
              </a:ext>
            </a:extLst>
          </p:cNvPr>
          <p:cNvSpPr txBox="1"/>
          <p:nvPr/>
        </p:nvSpPr>
        <p:spPr>
          <a:xfrm>
            <a:off x="3698101" y="5787083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1CD7C60-7176-4E27-9755-24B4D2AC2875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63987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ulk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4938"/>
              </p:ext>
            </p:extLst>
          </p:nvPr>
        </p:nvGraphicFramePr>
        <p:xfrm>
          <a:off x="783774" y="2838993"/>
          <a:ext cx="6836230" cy="762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726140300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523615577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19128245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681581056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30423412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656217312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Celkem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 (včetně komb. výkonů)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Chlopeň (včetně komb. výkonů)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Pouze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ACB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Pouze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chlopeň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 chlopeň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Chlopeň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 + chlopeň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+ jiné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Graf 42"/>
          <p:cNvGraphicFramePr/>
          <p:nvPr>
            <p:extLst>
              <p:ext uri="{D42A27DB-BD31-4B8C-83A1-F6EECF244321}">
                <p14:modId xmlns:p14="http://schemas.microsoft.com/office/powerpoint/2010/main" val="2815244660"/>
              </p:ext>
            </p:extLst>
          </p:nvPr>
        </p:nvGraphicFramePr>
        <p:xfrm>
          <a:off x="467544" y="530386"/>
          <a:ext cx="7105467" cy="237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TextBox 4"/>
          <p:cNvSpPr txBox="1"/>
          <p:nvPr/>
        </p:nvSpPr>
        <p:spPr>
          <a:xfrm rot="16200000">
            <a:off x="-351371" y="1596920"/>
            <a:ext cx="12522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Věk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 době</a:t>
            </a:r>
            <a:r>
              <a:rPr kumimoji="0" lang="cs-CZ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operace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1480456" y="426717"/>
            <a:ext cx="0" cy="57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2834628" y="426717"/>
            <a:ext cx="0" cy="57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075574D-C333-47F8-8A03-4202E8E1D7A4}"/>
              </a:ext>
            </a:extLst>
          </p:cNvPr>
          <p:cNvGrpSpPr/>
          <p:nvPr/>
        </p:nvGrpSpPr>
        <p:grpSpPr>
          <a:xfrm>
            <a:off x="7727999" y="995797"/>
            <a:ext cx="1501880" cy="1296349"/>
            <a:chOff x="7727999" y="995797"/>
            <a:chExt cx="1501880" cy="1296349"/>
          </a:xfrm>
        </p:grpSpPr>
        <p:cxnSp>
          <p:nvCxnSpPr>
            <p:cNvPr id="44" name="Přímá spojovací čára 22"/>
            <p:cNvCxnSpPr/>
            <p:nvPr/>
          </p:nvCxnSpPr>
          <p:spPr>
            <a:xfrm>
              <a:off x="8014599" y="1105631"/>
              <a:ext cx="0" cy="72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délník 44"/>
            <p:cNvSpPr/>
            <p:nvPr/>
          </p:nvSpPr>
          <p:spPr>
            <a:xfrm>
              <a:off x="7871724" y="1283432"/>
              <a:ext cx="285750" cy="3523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" name="Přímá spojovací čára 26"/>
            <p:cNvCxnSpPr/>
            <p:nvPr/>
          </p:nvCxnSpPr>
          <p:spPr>
            <a:xfrm>
              <a:off x="7943161" y="1104044"/>
              <a:ext cx="1428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30"/>
            <p:cNvCxnSpPr/>
            <p:nvPr/>
          </p:nvCxnSpPr>
          <p:spPr>
            <a:xfrm>
              <a:off x="7943161" y="1820600"/>
              <a:ext cx="1428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13"/>
            <p:cNvSpPr txBox="1">
              <a:spLocks noChangeArrowheads="1"/>
            </p:cNvSpPr>
            <p:nvPr/>
          </p:nvSpPr>
          <p:spPr bwMode="auto">
            <a:xfrm>
              <a:off x="8150379" y="1001408"/>
              <a:ext cx="1079500" cy="124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Maximum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900" dirty="0">
                  <a:solidFill>
                    <a:prstClr val="black"/>
                  </a:solidFill>
                  <a:latin typeface="+mn-lt"/>
                </a:rPr>
                <a:t>75. percentil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Medián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900" dirty="0">
                  <a:solidFill>
                    <a:prstClr val="black"/>
                  </a:solidFill>
                  <a:latin typeface="+mn-lt"/>
                </a:rPr>
                <a:t>25. percentil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Minimum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cs-CZ" sz="900" dirty="0">
                <a:solidFill>
                  <a:prstClr val="black"/>
                </a:solidFill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Průměr</a:t>
              </a:r>
            </a:p>
          </p:txBody>
        </p:sp>
        <p:cxnSp>
          <p:nvCxnSpPr>
            <p:cNvPr id="49" name="Přímá spojnice 48"/>
            <p:cNvCxnSpPr>
              <a:cxnSpLocks/>
              <a:stCxn id="45" idx="1"/>
              <a:endCxn id="45" idx="3"/>
            </p:cNvCxnSpPr>
            <p:nvPr/>
          </p:nvCxnSpPr>
          <p:spPr>
            <a:xfrm>
              <a:off x="7871724" y="1459630"/>
              <a:ext cx="285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Kosočtverec 4"/>
            <p:cNvSpPr/>
            <p:nvPr/>
          </p:nvSpPr>
          <p:spPr>
            <a:xfrm>
              <a:off x="7954727" y="2060425"/>
              <a:ext cx="108000" cy="108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7727999" y="995797"/>
              <a:ext cx="1266264" cy="1296349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7" name="TextBox 4"/>
          <p:cNvSpPr txBox="1"/>
          <p:nvPr/>
        </p:nvSpPr>
        <p:spPr>
          <a:xfrm rot="16200000">
            <a:off x="-159813" y="4569438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Podíl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pohlaví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8" name="Graf 57"/>
          <p:cNvGraphicFramePr/>
          <p:nvPr>
            <p:extLst>
              <p:ext uri="{D42A27DB-BD31-4B8C-83A1-F6EECF244321}">
                <p14:modId xmlns:p14="http://schemas.microsoft.com/office/powerpoint/2010/main" val="2301080579"/>
              </p:ext>
            </p:extLst>
          </p:nvPr>
        </p:nvGraphicFramePr>
        <p:xfrm>
          <a:off x="287383" y="3836726"/>
          <a:ext cx="7440615" cy="171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Tabulk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91135"/>
              </p:ext>
            </p:extLst>
          </p:nvPr>
        </p:nvGraphicFramePr>
        <p:xfrm>
          <a:off x="788129" y="5412380"/>
          <a:ext cx="6836230" cy="762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726140300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523615577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19128245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681581056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30423412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656217312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Celkem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 (včetně komb. výkonů)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Chlopeň (včetně komb. výkonů)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Pouze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ACB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Pouze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chlopeň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 chlopeň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Chlopeň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+</a:t>
                      </a:r>
                      <a:b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</a:b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ACB + chlopeň</a:t>
                      </a:r>
                      <a:r>
                        <a:rPr lang="cs-CZ" altLang="cs-CZ" sz="1100" b="0" baseline="0" dirty="0">
                          <a:latin typeface="+mn-lt"/>
                          <a:cs typeface="Arial" pitchFamily="34" charset="0"/>
                        </a:rPr>
                        <a:t> + jiné</a:t>
                      </a:r>
                      <a:endParaRPr lang="cs-CZ" altLang="cs-CZ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100" b="0" dirty="0">
                          <a:latin typeface="+mn-lt"/>
                          <a:cs typeface="Arial" pitchFamily="34" charset="0"/>
                        </a:rPr>
                        <a:t>Jiné</a:t>
                      </a:r>
                    </a:p>
                  </a:txBody>
                  <a:tcPr marL="91448" marR="91448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7874896" y="3959016"/>
            <a:ext cx="1335746" cy="595566"/>
            <a:chOff x="7822646" y="3993852"/>
            <a:chExt cx="1335746" cy="595566"/>
          </a:xfrm>
        </p:grpSpPr>
        <p:sp>
          <p:nvSpPr>
            <p:cNvPr id="60" name="TextovéPole 7"/>
            <p:cNvSpPr txBox="1">
              <a:spLocks noChangeArrowheads="1"/>
            </p:cNvSpPr>
            <p:nvPr/>
          </p:nvSpPr>
          <p:spPr bwMode="auto">
            <a:xfrm>
              <a:off x="8223355" y="4075926"/>
              <a:ext cx="9350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Muži</a:t>
              </a:r>
            </a:p>
          </p:txBody>
        </p:sp>
        <p:sp>
          <p:nvSpPr>
            <p:cNvPr id="61" name="Rectangle 30"/>
            <p:cNvSpPr/>
            <p:nvPr/>
          </p:nvSpPr>
          <p:spPr>
            <a:xfrm>
              <a:off x="7939729" y="4082122"/>
              <a:ext cx="158400" cy="156884"/>
            </a:xfrm>
            <a:prstGeom prst="rect">
              <a:avLst/>
            </a:prstGeom>
            <a:solidFill>
              <a:srgbClr val="93E3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" name="TextovéPole 7"/>
            <p:cNvSpPr txBox="1">
              <a:spLocks noChangeArrowheads="1"/>
            </p:cNvSpPr>
            <p:nvPr/>
          </p:nvSpPr>
          <p:spPr bwMode="auto">
            <a:xfrm>
              <a:off x="8223355" y="4321534"/>
              <a:ext cx="9350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Ženy</a:t>
              </a:r>
            </a:p>
          </p:txBody>
        </p:sp>
        <p:sp>
          <p:nvSpPr>
            <p:cNvPr id="64" name="Rectangle 30"/>
            <p:cNvSpPr/>
            <p:nvPr/>
          </p:nvSpPr>
          <p:spPr>
            <a:xfrm>
              <a:off x="7939729" y="4327730"/>
              <a:ext cx="158400" cy="156884"/>
            </a:xfrm>
            <a:prstGeom prst="rect">
              <a:avLst/>
            </a:prstGeom>
            <a:solidFill>
              <a:srgbClr val="FFB7D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7822646" y="3993852"/>
              <a:ext cx="918264" cy="595566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BCAB5E8E-E7B6-4420-84B8-3CB95AE6A33C}"/>
              </a:ext>
            </a:extLst>
          </p:cNvPr>
          <p:cNvSpPr txBox="1"/>
          <p:nvPr/>
        </p:nvSpPr>
        <p:spPr>
          <a:xfrm>
            <a:off x="81683" y="109659"/>
            <a:ext cx="891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12.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Věk a pohlaví pacientů s provedenou kardiochirurgickou operací podle druhu výkonu v letech 2007­ – 2018</a:t>
            </a:r>
          </a:p>
        </p:txBody>
      </p:sp>
    </p:spTree>
    <p:extLst>
      <p:ext uri="{BB962C8B-B14F-4D97-AF65-F5344CB8AC3E}">
        <p14:creationId xmlns:p14="http://schemas.microsoft.com/office/powerpoint/2010/main" val="397913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3" y="109659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13.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Délka hospitalizace od kardiochirurgické operace do propuštění v letech 2007­ - 2019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4"/>
          <p:cNvSpPr txBox="1"/>
          <p:nvPr/>
        </p:nvSpPr>
        <p:spPr>
          <a:xfrm rot="16200000">
            <a:off x="-119056" y="2509845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Délka hospitalizace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4230003" y="5084622"/>
            <a:ext cx="472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A438F2E-1BE5-48AB-BD6B-BBB95453AB05}"/>
              </a:ext>
            </a:extLst>
          </p:cNvPr>
          <p:cNvGrpSpPr/>
          <p:nvPr/>
        </p:nvGrpSpPr>
        <p:grpSpPr>
          <a:xfrm>
            <a:off x="3954519" y="823792"/>
            <a:ext cx="4305506" cy="283695"/>
            <a:chOff x="1196474" y="4643612"/>
            <a:chExt cx="4305506" cy="283695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C16F816-ED5D-43C5-B2E8-470A99C8266B}"/>
                </a:ext>
              </a:extLst>
            </p:cNvPr>
            <p:cNvGrpSpPr/>
            <p:nvPr/>
          </p:nvGrpSpPr>
          <p:grpSpPr>
            <a:xfrm>
              <a:off x="1313558" y="4692721"/>
              <a:ext cx="1961860" cy="169277"/>
              <a:chOff x="1313558" y="4692721"/>
              <a:chExt cx="1961860" cy="169277"/>
            </a:xfrm>
          </p:grpSpPr>
          <p:sp>
            <p:nvSpPr>
              <p:cNvPr id="41" name="TextovéPole 7"/>
              <p:cNvSpPr txBox="1">
                <a:spLocks noChangeArrowheads="1"/>
              </p:cNvSpPr>
              <p:nvPr/>
            </p:nvSpPr>
            <p:spPr bwMode="auto">
              <a:xfrm>
                <a:off x="1597184" y="4692721"/>
                <a:ext cx="167823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None/>
                  <a:defRPr/>
                </a:pPr>
                <a:r>
                  <a:rPr lang="cs-CZ" altLang="cs-CZ" sz="1100" dirty="0">
                    <a:latin typeface="+mn-lt"/>
                    <a:cs typeface="Arial" panose="020B0604020202020204" pitchFamily="34" charset="0"/>
                  </a:rPr>
                  <a:t>Průměrná doba hospitalizace</a:t>
                </a:r>
                <a:endParaRPr lang="cs-CZ" sz="11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30"/>
              <p:cNvSpPr/>
              <p:nvPr/>
            </p:nvSpPr>
            <p:spPr>
              <a:xfrm>
                <a:off x="1313558" y="4698168"/>
                <a:ext cx="158400" cy="156884"/>
              </a:xfrm>
              <a:prstGeom prst="rect">
                <a:avLst/>
              </a:prstGeom>
              <a:solidFill>
                <a:srgbClr val="ED7D3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73F81752-EBB9-4D4F-B9F6-97DE12407C9E}"/>
                </a:ext>
              </a:extLst>
            </p:cNvPr>
            <p:cNvGrpSpPr/>
            <p:nvPr/>
          </p:nvGrpSpPr>
          <p:grpSpPr>
            <a:xfrm>
              <a:off x="3642019" y="4693618"/>
              <a:ext cx="1859961" cy="169277"/>
              <a:chOff x="1313558" y="4925510"/>
              <a:chExt cx="1859961" cy="169277"/>
            </a:xfrm>
          </p:grpSpPr>
          <p:sp>
            <p:nvSpPr>
              <p:cNvPr id="43" name="TextovéPole 7"/>
              <p:cNvSpPr txBox="1">
                <a:spLocks noChangeArrowheads="1"/>
              </p:cNvSpPr>
              <p:nvPr/>
            </p:nvSpPr>
            <p:spPr bwMode="auto">
              <a:xfrm>
                <a:off x="1597183" y="4925510"/>
                <a:ext cx="157633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None/>
                  <a:defRPr/>
                </a:pPr>
                <a:r>
                  <a:rPr lang="cs-CZ" altLang="cs-CZ" sz="1100" dirty="0">
                    <a:latin typeface="+mn-lt"/>
                    <a:cs typeface="Arial" panose="020B0604020202020204" pitchFamily="34" charset="0"/>
                  </a:rPr>
                  <a:t>Medián doby hospitalizace</a:t>
                </a:r>
              </a:p>
            </p:txBody>
          </p:sp>
          <p:sp>
            <p:nvSpPr>
              <p:cNvPr id="44" name="Rectangle 30"/>
              <p:cNvSpPr/>
              <p:nvPr/>
            </p:nvSpPr>
            <p:spPr>
              <a:xfrm>
                <a:off x="1313558" y="4931706"/>
                <a:ext cx="158400" cy="156884"/>
              </a:xfrm>
              <a:prstGeom prst="rect">
                <a:avLst/>
              </a:prstGeom>
              <a:solidFill>
                <a:srgbClr val="FFC3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45" name="Obdélník 44"/>
            <p:cNvSpPr/>
            <p:nvPr/>
          </p:nvSpPr>
          <p:spPr>
            <a:xfrm>
              <a:off x="1196474" y="4643612"/>
              <a:ext cx="4305506" cy="28369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009224"/>
              </p:ext>
            </p:extLst>
          </p:nvPr>
        </p:nvGraphicFramePr>
        <p:xfrm>
          <a:off x="729274" y="1177630"/>
          <a:ext cx="7530751" cy="39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8DB9F9-ACF3-46AA-B483-DE346DA3B6B1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0084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"/>
          <p:cNvSpPr txBox="1"/>
          <p:nvPr/>
        </p:nvSpPr>
        <p:spPr>
          <a:xfrm rot="16200000">
            <a:off x="-406151" y="1498770"/>
            <a:ext cx="1361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100" dirty="0">
                <a:cs typeface="Arial" panose="020B0604020202020204" pitchFamily="34" charset="0"/>
              </a:rPr>
              <a:t>Podíl kuřáků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81682" y="109659"/>
            <a:ext cx="906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14.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Vybrané rizikové změny pro rozvoj ICHS u pacientů s provedenou kardiochirurgickou operací </a:t>
            </a:r>
          </a:p>
          <a:p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	v letech 2007 ­- 2019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7938097" y="669160"/>
            <a:ext cx="982991" cy="822426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8057262" y="758673"/>
            <a:ext cx="875605" cy="639530"/>
            <a:chOff x="7877215" y="2028485"/>
            <a:chExt cx="875605" cy="639530"/>
          </a:xfrm>
        </p:grpSpPr>
        <p:sp>
          <p:nvSpPr>
            <p:cNvPr id="40" name="TextovéPole 7"/>
            <p:cNvSpPr txBox="1">
              <a:spLocks noChangeArrowheads="1"/>
            </p:cNvSpPr>
            <p:nvPr/>
          </p:nvSpPr>
          <p:spPr bwMode="auto">
            <a:xfrm>
              <a:off x="8160842" y="2028485"/>
              <a:ext cx="5919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Nekuřák</a:t>
              </a:r>
            </a:p>
          </p:txBody>
        </p:sp>
        <p:sp>
          <p:nvSpPr>
            <p:cNvPr id="41" name="Rectangle 30"/>
            <p:cNvSpPr/>
            <p:nvPr/>
          </p:nvSpPr>
          <p:spPr>
            <a:xfrm>
              <a:off x="7877215" y="2034681"/>
              <a:ext cx="158400" cy="156884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ovéPole 7"/>
            <p:cNvSpPr txBox="1">
              <a:spLocks noChangeArrowheads="1"/>
            </p:cNvSpPr>
            <p:nvPr/>
          </p:nvSpPr>
          <p:spPr bwMode="auto">
            <a:xfrm>
              <a:off x="8160841" y="2257001"/>
              <a:ext cx="504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Exkuřák</a:t>
              </a:r>
            </a:p>
          </p:txBody>
        </p:sp>
        <p:sp>
          <p:nvSpPr>
            <p:cNvPr id="55" name="Rectangle 30"/>
            <p:cNvSpPr/>
            <p:nvPr/>
          </p:nvSpPr>
          <p:spPr>
            <a:xfrm>
              <a:off x="7877215" y="2271743"/>
              <a:ext cx="158400" cy="156884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ovéPole 7"/>
            <p:cNvSpPr txBox="1">
              <a:spLocks noChangeArrowheads="1"/>
            </p:cNvSpPr>
            <p:nvPr/>
          </p:nvSpPr>
          <p:spPr bwMode="auto">
            <a:xfrm>
              <a:off x="8160840" y="2491133"/>
              <a:ext cx="5400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Kuřák</a:t>
              </a:r>
            </a:p>
          </p:txBody>
        </p:sp>
        <p:sp>
          <p:nvSpPr>
            <p:cNvPr id="62" name="Rectangle 30"/>
            <p:cNvSpPr/>
            <p:nvPr/>
          </p:nvSpPr>
          <p:spPr>
            <a:xfrm>
              <a:off x="7883442" y="2511131"/>
              <a:ext cx="158400" cy="156884"/>
            </a:xfrm>
            <a:prstGeom prst="rect">
              <a:avLst/>
            </a:prstGeom>
            <a:solidFill>
              <a:srgbClr val="C55A1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Graf 12"/>
          <p:cNvGraphicFramePr>
            <a:graphicFrameLocks/>
          </p:cNvGraphicFramePr>
          <p:nvPr/>
        </p:nvGraphicFramePr>
        <p:xfrm>
          <a:off x="397876" y="524190"/>
          <a:ext cx="7354112" cy="269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4"/>
          <p:cNvSpPr txBox="1"/>
          <p:nvPr/>
        </p:nvSpPr>
        <p:spPr>
          <a:xfrm rot="16200000">
            <a:off x="-802009" y="4428593"/>
            <a:ext cx="215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100" dirty="0">
                <a:cs typeface="Arial" panose="020B0604020202020204" pitchFamily="34" charset="0"/>
              </a:rPr>
              <a:t>Podíl pacientů s Diabetes Mellitus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696918" y="3476476"/>
            <a:ext cx="1440337" cy="600235"/>
            <a:chOff x="7703663" y="4467421"/>
            <a:chExt cx="1440337" cy="600235"/>
          </a:xfrm>
        </p:grpSpPr>
        <p:sp>
          <p:nvSpPr>
            <p:cNvPr id="18" name="TextovéPole 7"/>
            <p:cNvSpPr txBox="1">
              <a:spLocks noChangeArrowheads="1"/>
            </p:cNvSpPr>
            <p:nvPr/>
          </p:nvSpPr>
          <p:spPr bwMode="auto">
            <a:xfrm>
              <a:off x="8104372" y="4550244"/>
              <a:ext cx="103962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Pacienti bez DM</a:t>
              </a:r>
            </a:p>
          </p:txBody>
        </p:sp>
        <p:sp>
          <p:nvSpPr>
            <p:cNvPr id="19" name="Rectangle 30"/>
            <p:cNvSpPr/>
            <p:nvPr/>
          </p:nvSpPr>
          <p:spPr>
            <a:xfrm>
              <a:off x="7820746" y="4555691"/>
              <a:ext cx="158400" cy="1568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ovéPole 7"/>
            <p:cNvSpPr txBox="1">
              <a:spLocks noChangeArrowheads="1"/>
            </p:cNvSpPr>
            <p:nvPr/>
          </p:nvSpPr>
          <p:spPr bwMode="auto">
            <a:xfrm>
              <a:off x="8104371" y="4778011"/>
              <a:ext cx="9114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Pacienti s DM</a:t>
              </a:r>
            </a:p>
          </p:txBody>
        </p:sp>
        <p:sp>
          <p:nvSpPr>
            <p:cNvPr id="21" name="Rectangle 30"/>
            <p:cNvSpPr/>
            <p:nvPr/>
          </p:nvSpPr>
          <p:spPr>
            <a:xfrm>
              <a:off x="7820746" y="4792753"/>
              <a:ext cx="158400" cy="156884"/>
            </a:xfrm>
            <a:prstGeom prst="rect">
              <a:avLst/>
            </a:prstGeom>
            <a:solidFill>
              <a:srgbClr val="C55A1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7703663" y="4467421"/>
              <a:ext cx="1368000" cy="60023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3869409" y="3061918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>
                <a:latin typeface="+mn-lt"/>
              </a:rPr>
              <a:t>Rok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831666" y="5715074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>
                <a:latin typeface="+mn-lt"/>
              </a:rPr>
              <a:t>Rok</a:t>
            </a:r>
          </a:p>
        </p:txBody>
      </p:sp>
      <p:graphicFrame>
        <p:nvGraphicFramePr>
          <p:cNvPr id="26" name="Zástupný symbol pro obsah 5">
            <a:extLst>
              <a:ext uri="{FF2B5EF4-FFF2-40B4-BE49-F238E27FC236}">
                <a16:creationId xmlns:a16="http://schemas.microsoft.com/office/drawing/2014/main" id="{E8C6E7DE-68D5-4517-86A2-FB8E2C99D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354" y="3227689"/>
          <a:ext cx="7354112" cy="268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ovéPole 23">
            <a:extLst>
              <a:ext uri="{FF2B5EF4-FFF2-40B4-BE49-F238E27FC236}">
                <a16:creationId xmlns:a16="http://schemas.microsoft.com/office/drawing/2014/main" id="{B71E0C9C-2065-49A1-93FC-EC90D2F20A0E}"/>
              </a:ext>
            </a:extLst>
          </p:cNvPr>
          <p:cNvSpPr txBox="1"/>
          <p:nvPr/>
        </p:nvSpPr>
        <p:spPr>
          <a:xfrm>
            <a:off x="331577" y="5908649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959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3E2DF0E-E644-4DE8-9BCD-237C17A74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612822"/>
              </p:ext>
            </p:extLst>
          </p:nvPr>
        </p:nvGraphicFramePr>
        <p:xfrm>
          <a:off x="723899" y="1402907"/>
          <a:ext cx="8047122" cy="459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4">
            <a:extLst>
              <a:ext uri="{FF2B5EF4-FFF2-40B4-BE49-F238E27FC236}">
                <a16:creationId xmlns:a16="http://schemas.microsoft.com/office/drawing/2014/main" id="{0B48A0F8-4EA7-42CD-853F-FC147C42EA44}"/>
              </a:ext>
            </a:extLst>
          </p:cNvPr>
          <p:cNvSpPr txBox="1"/>
          <p:nvPr/>
        </p:nvSpPr>
        <p:spPr>
          <a:xfrm>
            <a:off x="81683" y="109659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15.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30denní mortalita v letech 2007­ - 2019 podle provedeného výkonu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A5A9C67-7A45-4B93-A38E-B3544B5E6565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AE15EAE4-EE65-42E7-A7C2-BFD04B6802A3}"/>
              </a:ext>
            </a:extLst>
          </p:cNvPr>
          <p:cNvGrpSpPr/>
          <p:nvPr/>
        </p:nvGrpSpPr>
        <p:grpSpPr>
          <a:xfrm>
            <a:off x="5094639" y="523713"/>
            <a:ext cx="3717784" cy="675865"/>
            <a:chOff x="4459257" y="698586"/>
            <a:chExt cx="3717784" cy="675865"/>
          </a:xfrm>
        </p:grpSpPr>
        <p:cxnSp>
          <p:nvCxnSpPr>
            <p:cNvPr id="23" name="Straight Connector 2">
              <a:extLst>
                <a:ext uri="{FF2B5EF4-FFF2-40B4-BE49-F238E27FC236}">
                  <a16:creationId xmlns:a16="http://schemas.microsoft.com/office/drawing/2014/main" id="{8087EDCE-E409-460A-92E2-16418341F1DD}"/>
                </a:ext>
              </a:extLst>
            </p:cNvPr>
            <p:cNvCxnSpPr/>
            <p:nvPr/>
          </p:nvCxnSpPr>
          <p:spPr>
            <a:xfrm>
              <a:off x="4539506" y="840850"/>
              <a:ext cx="288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412F56FB-B053-46BE-B642-332CFD553F06}"/>
                </a:ext>
              </a:extLst>
            </p:cNvPr>
            <p:cNvSpPr txBox="1"/>
            <p:nvPr/>
          </p:nvSpPr>
          <p:spPr>
            <a:xfrm>
              <a:off x="4812017" y="710278"/>
              <a:ext cx="21226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>
                  <a:cs typeface="Arial" panose="020B0604020202020204" pitchFamily="34" charset="0"/>
                </a:rPr>
                <a:t>Kardiochirurgické operace celkem</a:t>
              </a:r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D7133CC2-7D42-42F1-86AA-9471B46C2658}"/>
                </a:ext>
              </a:extLst>
            </p:cNvPr>
            <p:cNvCxnSpPr/>
            <p:nvPr/>
          </p:nvCxnSpPr>
          <p:spPr>
            <a:xfrm>
              <a:off x="4539506" y="1042688"/>
              <a:ext cx="288000" cy="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BFCFA5C5-FBF4-4C08-8C43-3AD0E8F9365E}"/>
                </a:ext>
              </a:extLst>
            </p:cNvPr>
            <p:cNvSpPr txBox="1"/>
            <p:nvPr/>
          </p:nvSpPr>
          <p:spPr>
            <a:xfrm>
              <a:off x="4812017" y="916273"/>
              <a:ext cx="3365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>
                  <a:cs typeface="Arial" panose="020B0604020202020204" pitchFamily="34" charset="0"/>
                </a:rPr>
                <a:t>Aortokoronární bypass (včetně kombinovaných výkonů)</a:t>
              </a:r>
            </a:p>
          </p:txBody>
        </p:sp>
        <p:cxnSp>
          <p:nvCxnSpPr>
            <p:cNvPr id="27" name="Straight Connector 16">
              <a:extLst>
                <a:ext uri="{FF2B5EF4-FFF2-40B4-BE49-F238E27FC236}">
                  <a16:creationId xmlns:a16="http://schemas.microsoft.com/office/drawing/2014/main" id="{30E737C0-1284-4121-B14E-2C4723AE3F77}"/>
                </a:ext>
              </a:extLst>
            </p:cNvPr>
            <p:cNvCxnSpPr/>
            <p:nvPr/>
          </p:nvCxnSpPr>
          <p:spPr>
            <a:xfrm>
              <a:off x="4539506" y="1235100"/>
              <a:ext cx="288000" cy="0"/>
            </a:xfrm>
            <a:prstGeom prst="line">
              <a:avLst/>
            </a:prstGeom>
            <a:ln w="254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A2542D4A-D0ED-4A89-B58F-A4AE1CE13283}"/>
                </a:ext>
              </a:extLst>
            </p:cNvPr>
            <p:cNvSpPr txBox="1"/>
            <p:nvPr/>
          </p:nvSpPr>
          <p:spPr>
            <a:xfrm>
              <a:off x="4812017" y="1112841"/>
              <a:ext cx="30508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>
                  <a:cs typeface="Arial" panose="020B0604020202020204" pitchFamily="34" charset="0"/>
                </a:rPr>
                <a:t>Výkon na chlopni (včetně kombinovaných výkonů)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98150F18-3193-4187-9FDD-8A915DF665B2}"/>
                </a:ext>
              </a:extLst>
            </p:cNvPr>
            <p:cNvSpPr/>
            <p:nvPr/>
          </p:nvSpPr>
          <p:spPr>
            <a:xfrm>
              <a:off x="4459257" y="698586"/>
              <a:ext cx="3677709" cy="669021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" name="TextBox 4">
            <a:extLst>
              <a:ext uri="{FF2B5EF4-FFF2-40B4-BE49-F238E27FC236}">
                <a16:creationId xmlns:a16="http://schemas.microsoft.com/office/drawing/2014/main" id="{8A05C1A7-0302-4494-AAF7-88A4180DF3CD}"/>
              </a:ext>
            </a:extLst>
          </p:cNvPr>
          <p:cNvSpPr txBox="1"/>
          <p:nvPr/>
        </p:nvSpPr>
        <p:spPr>
          <a:xfrm rot="16200000">
            <a:off x="-296845" y="3290501"/>
            <a:ext cx="13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>
                <a:cs typeface="Arial" panose="020B0604020202020204" pitchFamily="34" charset="0"/>
              </a:rPr>
              <a:t>30denní mortalita</a:t>
            </a:r>
            <a:endParaRPr lang="sk-SK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4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3" y="109659"/>
            <a:ext cx="7738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16.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30denní mortalita v letech 2007­ - 2019 podle druhu výkonu</a:t>
            </a:r>
          </a:p>
        </p:txBody>
      </p:sp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3252904085"/>
              </p:ext>
            </p:extLst>
          </p:nvPr>
        </p:nvGraphicFramePr>
        <p:xfrm>
          <a:off x="81683" y="1085856"/>
          <a:ext cx="8765340" cy="472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B6EE01C-F591-4191-9AF5-500C621B442F}"/>
              </a:ext>
            </a:extLst>
          </p:cNvPr>
          <p:cNvGrpSpPr/>
          <p:nvPr/>
        </p:nvGrpSpPr>
        <p:grpSpPr>
          <a:xfrm>
            <a:off x="2202189" y="555533"/>
            <a:ext cx="7071552" cy="839545"/>
            <a:chOff x="844538" y="458032"/>
            <a:chExt cx="7071552" cy="839545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1BB4BC7F-0586-4A5F-A823-6E503DCF527A}"/>
                </a:ext>
              </a:extLst>
            </p:cNvPr>
            <p:cNvSpPr/>
            <p:nvPr/>
          </p:nvSpPr>
          <p:spPr>
            <a:xfrm>
              <a:off x="844538" y="458032"/>
              <a:ext cx="6644833" cy="83954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7">
              <a:extLst>
                <a:ext uri="{FF2B5EF4-FFF2-40B4-BE49-F238E27FC236}">
                  <a16:creationId xmlns:a16="http://schemas.microsoft.com/office/drawing/2014/main" id="{7720C40E-A1E2-4D8E-8632-DB1B2C984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335" y="529089"/>
              <a:ext cx="35486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Samostatný aortokoronární bypass</a:t>
              </a:r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33F8E210-4722-4491-959E-8EF1F3618675}"/>
                </a:ext>
              </a:extLst>
            </p:cNvPr>
            <p:cNvSpPr/>
            <p:nvPr/>
          </p:nvSpPr>
          <p:spPr>
            <a:xfrm>
              <a:off x="969126" y="552033"/>
              <a:ext cx="108000" cy="108000"/>
            </a:xfrm>
            <a:prstGeom prst="rect">
              <a:avLst/>
            </a:prstGeom>
            <a:solidFill>
              <a:srgbClr val="FF86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" name="TextovéPole 7">
              <a:extLst>
                <a:ext uri="{FF2B5EF4-FFF2-40B4-BE49-F238E27FC236}">
                  <a16:creationId xmlns:a16="http://schemas.microsoft.com/office/drawing/2014/main" id="{6FCC6B21-69CB-4A8B-96A6-B35452BDE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335" y="707616"/>
              <a:ext cx="216100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Samostatný výkon na chlopni</a:t>
              </a:r>
            </a:p>
          </p:txBody>
        </p:sp>
        <p:sp>
          <p:nvSpPr>
            <p:cNvPr id="43" name="Rectangle 30">
              <a:extLst>
                <a:ext uri="{FF2B5EF4-FFF2-40B4-BE49-F238E27FC236}">
                  <a16:creationId xmlns:a16="http://schemas.microsoft.com/office/drawing/2014/main" id="{B5538522-2D5B-4C92-BF11-EEDFD799D8FE}"/>
                </a:ext>
              </a:extLst>
            </p:cNvPr>
            <p:cNvSpPr/>
            <p:nvPr/>
          </p:nvSpPr>
          <p:spPr>
            <a:xfrm>
              <a:off x="969126" y="730560"/>
              <a:ext cx="108000" cy="108000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4" name="TextovéPole 7">
              <a:extLst>
                <a:ext uri="{FF2B5EF4-FFF2-40B4-BE49-F238E27FC236}">
                  <a16:creationId xmlns:a16="http://schemas.microsoft.com/office/drawing/2014/main" id="{392ECA56-F1A1-4730-81A9-97D65B315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334" y="886143"/>
              <a:ext cx="255180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Aortokoronární bypass + výkon na chlopni</a:t>
              </a: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EF66F425-64F8-48E8-99E5-92389035D2E2}"/>
                </a:ext>
              </a:extLst>
            </p:cNvPr>
            <p:cNvSpPr/>
            <p:nvPr/>
          </p:nvSpPr>
          <p:spPr>
            <a:xfrm>
              <a:off x="969126" y="909087"/>
              <a:ext cx="108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6" name="TextovéPole 7">
              <a:extLst>
                <a:ext uri="{FF2B5EF4-FFF2-40B4-BE49-F238E27FC236}">
                  <a16:creationId xmlns:a16="http://schemas.microsoft.com/office/drawing/2014/main" id="{881F5A3E-3EF5-4C5B-B25C-3F294B839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348" y="712499"/>
              <a:ext cx="35486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Výkon na chlopni + jiná intervence</a:t>
              </a:r>
            </a:p>
          </p:txBody>
        </p:sp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89775790-1FF5-4206-8D36-FEC5783BFFAD}"/>
                </a:ext>
              </a:extLst>
            </p:cNvPr>
            <p:cNvSpPr/>
            <p:nvPr/>
          </p:nvSpPr>
          <p:spPr>
            <a:xfrm>
              <a:off x="3787139" y="735443"/>
              <a:ext cx="108000" cy="10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TextovéPole 7">
              <a:extLst>
                <a:ext uri="{FF2B5EF4-FFF2-40B4-BE49-F238E27FC236}">
                  <a16:creationId xmlns:a16="http://schemas.microsoft.com/office/drawing/2014/main" id="{3A4C93C8-F9F2-4FB5-9440-67DD0DD31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347" y="895909"/>
              <a:ext cx="38627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Aortokoronární bypass + výkon na chlopni + jiná intervence</a:t>
              </a: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CA0B88FB-4EAD-4662-B2E0-DB9C847D7773}"/>
                </a:ext>
              </a:extLst>
            </p:cNvPr>
            <p:cNvSpPr/>
            <p:nvPr/>
          </p:nvSpPr>
          <p:spPr>
            <a:xfrm>
              <a:off x="3787139" y="918853"/>
              <a:ext cx="108000" cy="108000"/>
            </a:xfrm>
            <a:prstGeom prst="rect">
              <a:avLst/>
            </a:prstGeom>
            <a:solidFill>
              <a:srgbClr val="A6A6A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TextovéPole 7">
              <a:extLst>
                <a:ext uri="{FF2B5EF4-FFF2-40B4-BE49-F238E27FC236}">
                  <a16:creationId xmlns:a16="http://schemas.microsoft.com/office/drawing/2014/main" id="{14FFF89E-5A42-433A-A877-B8BEDEF60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347" y="1079318"/>
              <a:ext cx="255180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Jiná intervence</a:t>
              </a:r>
            </a:p>
          </p:txBody>
        </p:sp>
        <p:sp>
          <p:nvSpPr>
            <p:cNvPr id="51" name="Rectangle 30">
              <a:extLst>
                <a:ext uri="{FF2B5EF4-FFF2-40B4-BE49-F238E27FC236}">
                  <a16:creationId xmlns:a16="http://schemas.microsoft.com/office/drawing/2014/main" id="{9E4B37C2-833C-4AFC-B29E-28A7BF67A0D1}"/>
                </a:ext>
              </a:extLst>
            </p:cNvPr>
            <p:cNvSpPr/>
            <p:nvPr/>
          </p:nvSpPr>
          <p:spPr>
            <a:xfrm>
              <a:off x="3787139" y="1102262"/>
              <a:ext cx="108000" cy="108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TextovéPole 7">
              <a:extLst>
                <a:ext uri="{FF2B5EF4-FFF2-40B4-BE49-F238E27FC236}">
                  <a16:creationId xmlns:a16="http://schemas.microsoft.com/office/drawing/2014/main" id="{A94D8262-DE1B-42A9-B75D-5CB508CA8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347" y="529089"/>
              <a:ext cx="255180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dirty="0">
                  <a:solidFill>
                    <a:srgbClr val="000000"/>
                  </a:solidFill>
                </a:rPr>
                <a:t>Aortokoronární bypass + jiná intervence</a:t>
              </a:r>
            </a:p>
          </p:txBody>
        </p:sp>
        <p:sp>
          <p:nvSpPr>
            <p:cNvPr id="53" name="Rectangle 30">
              <a:extLst>
                <a:ext uri="{FF2B5EF4-FFF2-40B4-BE49-F238E27FC236}">
                  <a16:creationId xmlns:a16="http://schemas.microsoft.com/office/drawing/2014/main" id="{E65415F0-2F7B-4B6C-8E70-D87494BEEF05}"/>
                </a:ext>
              </a:extLst>
            </p:cNvPr>
            <p:cNvSpPr/>
            <p:nvPr/>
          </p:nvSpPr>
          <p:spPr>
            <a:xfrm>
              <a:off x="3787139" y="552033"/>
              <a:ext cx="108000" cy="10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2E4422C-6760-462B-980B-F69FA76F6AD6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FDCC2EDD-B320-456F-B5C2-286124257DB4}"/>
              </a:ext>
            </a:extLst>
          </p:cNvPr>
          <p:cNvSpPr txBox="1"/>
          <p:nvPr/>
        </p:nvSpPr>
        <p:spPr>
          <a:xfrm rot="16200000">
            <a:off x="-331930" y="3379234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30denní</a:t>
            </a:r>
            <a:r>
              <a:rPr kumimoji="0" lang="cs-CZ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mortalita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821D858E-DBDF-44E2-BB72-F930EAA1B656}"/>
              </a:ext>
            </a:extLst>
          </p:cNvPr>
          <p:cNvSpPr txBox="1"/>
          <p:nvPr/>
        </p:nvSpPr>
        <p:spPr>
          <a:xfrm>
            <a:off x="4258457" y="5588890"/>
            <a:ext cx="412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04187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A9A024C-8408-497E-8874-53AFC6787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76324"/>
              </p:ext>
            </p:extLst>
          </p:nvPr>
        </p:nvGraphicFramePr>
        <p:xfrm>
          <a:off x="570093" y="1126710"/>
          <a:ext cx="7560000" cy="38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8487EC4C-B363-42C4-9F54-7ABA2F62A49C}"/>
              </a:ext>
            </a:extLst>
          </p:cNvPr>
          <p:cNvSpPr txBox="1"/>
          <p:nvPr/>
        </p:nvSpPr>
        <p:spPr>
          <a:xfrm>
            <a:off x="81683" y="109659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17. 	</a:t>
            </a:r>
            <a:r>
              <a:rPr 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Vývoj 30denní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národní </a:t>
            </a:r>
            <a:r>
              <a:rPr 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mortality a EuroSCORE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 II. v letech 2007­ - 2019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6052A1E-ACCC-47BD-ACCE-3DD3070BBDCF}"/>
              </a:ext>
            </a:extLst>
          </p:cNvPr>
          <p:cNvGrpSpPr/>
          <p:nvPr/>
        </p:nvGrpSpPr>
        <p:grpSpPr>
          <a:xfrm>
            <a:off x="5370041" y="854012"/>
            <a:ext cx="2603715" cy="283694"/>
            <a:chOff x="5129939" y="636414"/>
            <a:chExt cx="2603715" cy="283694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862D8742-F261-4913-8A9A-0367D156C3FC}"/>
                </a:ext>
              </a:extLst>
            </p:cNvPr>
            <p:cNvGrpSpPr/>
            <p:nvPr/>
          </p:nvGrpSpPr>
          <p:grpSpPr>
            <a:xfrm>
              <a:off x="5415242" y="691110"/>
              <a:ext cx="1016551" cy="169277"/>
              <a:chOff x="2460429" y="4690071"/>
              <a:chExt cx="1016551" cy="169277"/>
            </a:xfrm>
          </p:grpSpPr>
          <p:sp>
            <p:nvSpPr>
              <p:cNvPr id="14" name="TextovéPole 7">
                <a:extLst>
                  <a:ext uri="{FF2B5EF4-FFF2-40B4-BE49-F238E27FC236}">
                    <a16:creationId xmlns:a16="http://schemas.microsoft.com/office/drawing/2014/main" id="{A29482B7-BC5F-4D14-9AE0-A73D1B676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4055" y="4690071"/>
                <a:ext cx="73292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None/>
                  <a:defRPr/>
                </a:pPr>
                <a:r>
                  <a:rPr lang="cs-CZ" altLang="cs-CZ" sz="1100" dirty="0">
                    <a:latin typeface="+mn-lt"/>
                    <a:cs typeface="Arial" panose="020B0604020202020204" pitchFamily="34" charset="0"/>
                  </a:rPr>
                  <a:t>Mortalita</a:t>
                </a:r>
                <a:endParaRPr lang="cs-CZ" sz="11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30">
                <a:extLst>
                  <a:ext uri="{FF2B5EF4-FFF2-40B4-BE49-F238E27FC236}">
                    <a16:creationId xmlns:a16="http://schemas.microsoft.com/office/drawing/2014/main" id="{FE6CA661-9EF5-437D-8F45-88FE987FBA19}"/>
                  </a:ext>
                </a:extLst>
              </p:cNvPr>
              <p:cNvSpPr/>
              <p:nvPr/>
            </p:nvSpPr>
            <p:spPr>
              <a:xfrm>
                <a:off x="2460429" y="4698168"/>
                <a:ext cx="158400" cy="156884"/>
              </a:xfrm>
              <a:prstGeom prst="rect">
                <a:avLst/>
              </a:prstGeom>
              <a:solidFill>
                <a:srgbClr val="C55A1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C923278-450B-4D89-B1F5-445C2EE7C15F}"/>
                </a:ext>
              </a:extLst>
            </p:cNvPr>
            <p:cNvGrpSpPr/>
            <p:nvPr/>
          </p:nvGrpSpPr>
          <p:grpSpPr>
            <a:xfrm>
              <a:off x="6596832" y="694658"/>
              <a:ext cx="1136822" cy="168380"/>
              <a:chOff x="1313558" y="4925511"/>
              <a:chExt cx="1136822" cy="168380"/>
            </a:xfrm>
          </p:grpSpPr>
          <p:sp>
            <p:nvSpPr>
              <p:cNvPr id="12" name="TextovéPole 7">
                <a:extLst>
                  <a:ext uri="{FF2B5EF4-FFF2-40B4-BE49-F238E27FC236}">
                    <a16:creationId xmlns:a16="http://schemas.microsoft.com/office/drawing/2014/main" id="{1D133AD3-CCF4-4F8A-AB43-E9C22588D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183" y="4925511"/>
                <a:ext cx="853197" cy="168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None/>
                  <a:defRPr/>
                </a:pPr>
                <a:r>
                  <a:rPr lang="cs-CZ" altLang="cs-CZ" sz="1100" dirty="0">
                    <a:latin typeface="+mn-lt"/>
                    <a:cs typeface="Arial" panose="020B0604020202020204" pitchFamily="34" charset="0"/>
                  </a:rPr>
                  <a:t>Euroskore II.</a:t>
                </a:r>
              </a:p>
            </p:txBody>
          </p:sp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id="{A4746FC0-CFD0-4D7F-BB22-03A94BE4C498}"/>
                  </a:ext>
                </a:extLst>
              </p:cNvPr>
              <p:cNvSpPr/>
              <p:nvPr/>
            </p:nvSpPr>
            <p:spPr>
              <a:xfrm>
                <a:off x="1313558" y="4931706"/>
                <a:ext cx="158400" cy="156884"/>
              </a:xfrm>
              <a:prstGeom prst="rect">
                <a:avLst/>
              </a:prstGeom>
              <a:solidFill>
                <a:srgbClr val="54823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412B705-FDF8-456C-A6A0-B793D20C4CAA}"/>
                </a:ext>
              </a:extLst>
            </p:cNvPr>
            <p:cNvSpPr/>
            <p:nvPr/>
          </p:nvSpPr>
          <p:spPr>
            <a:xfrm>
              <a:off x="5129939" y="636414"/>
              <a:ext cx="2603715" cy="283694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75698CA1-8D2A-4781-AEA9-BBD864115B4E}"/>
              </a:ext>
            </a:extLst>
          </p:cNvPr>
          <p:cNvSpPr txBox="1"/>
          <p:nvPr/>
        </p:nvSpPr>
        <p:spPr>
          <a:xfrm>
            <a:off x="4048762" y="4900926"/>
            <a:ext cx="523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55008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44CD96CA-62D0-47E8-AB43-EF991FDF5B49}"/>
              </a:ext>
            </a:extLst>
          </p:cNvPr>
          <p:cNvSpPr txBox="1"/>
          <p:nvPr/>
        </p:nvSpPr>
        <p:spPr>
          <a:xfrm>
            <a:off x="82800" y="111600"/>
            <a:ext cx="8852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18. 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Počet kardiochirurgických operací provedených v </a:t>
            </a:r>
            <a:r>
              <a:rPr lang="cs-CZ" sz="1400" dirty="0">
                <a:cs typeface="Arial" panose="020B0604020202020204" pitchFamily="34" charset="0"/>
              </a:rPr>
              <a:t>Dětském kardiocentru </a:t>
            </a:r>
            <a:r>
              <a:rPr lang="nl-NL" sz="1400" dirty="0">
                <a:cs typeface="Arial" panose="020B0604020202020204" pitchFamily="34" charset="0"/>
              </a:rPr>
              <a:t> 2. LF UK a FN v Motole</a:t>
            </a:r>
            <a:r>
              <a:rPr lang="cs-CZ" sz="1400" dirty="0">
                <a:cs typeface="Arial" panose="020B0604020202020204" pitchFamily="34" charset="0"/>
              </a:rPr>
              <a:t> </a:t>
            </a:r>
          </a:p>
          <a:p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 	 v letech  1977 – 2019</a:t>
            </a:r>
          </a:p>
          <a:p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	 - přehled podle věku operovaného a časná úmrtnost do 30 dnů (%) 	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7503C46-2A52-485A-80C0-40FBE008EAA0}"/>
              </a:ext>
            </a:extLst>
          </p:cNvPr>
          <p:cNvSpPr txBox="1"/>
          <p:nvPr/>
        </p:nvSpPr>
        <p:spPr>
          <a:xfrm rot="16200000">
            <a:off x="7956678" y="3263892"/>
            <a:ext cx="1409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Časná úmrtnost (%)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A823573-2092-4D98-8CB5-D6BD853A357A}"/>
              </a:ext>
            </a:extLst>
          </p:cNvPr>
          <p:cNvSpPr txBox="1"/>
          <p:nvPr/>
        </p:nvSpPr>
        <p:spPr>
          <a:xfrm rot="16200000">
            <a:off x="-838887" y="3119944"/>
            <a:ext cx="3120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  <a:cs typeface="Arial" panose="020B0604020202020204" pitchFamily="34" charset="0"/>
              </a:rPr>
              <a:t>Počet provedených kardiochirurgických operací</a:t>
            </a:r>
            <a:endParaRPr lang="cs-CZ" sz="1200" dirty="0"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C3D43EA9-FBC0-42F8-A7EB-CCCCA0CBDE12}"/>
              </a:ext>
            </a:extLst>
          </p:cNvPr>
          <p:cNvGrpSpPr/>
          <p:nvPr/>
        </p:nvGrpSpPr>
        <p:grpSpPr>
          <a:xfrm>
            <a:off x="3085629" y="1033826"/>
            <a:ext cx="4653483" cy="280625"/>
            <a:chOff x="3014804" y="5790785"/>
            <a:chExt cx="4653483" cy="280625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948068A-F3FC-4784-B23D-C0EF20AC78DB}"/>
                </a:ext>
              </a:extLst>
            </p:cNvPr>
            <p:cNvGrpSpPr/>
            <p:nvPr/>
          </p:nvGrpSpPr>
          <p:grpSpPr>
            <a:xfrm>
              <a:off x="6664486" y="5809800"/>
              <a:ext cx="1003801" cy="261610"/>
              <a:chOff x="3318582" y="5809630"/>
              <a:chExt cx="1003801" cy="261610"/>
            </a:xfrm>
          </p:grpSpPr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5E0871C6-DC37-4EF1-85CC-484370EA0FF6}"/>
                  </a:ext>
                </a:extLst>
              </p:cNvPr>
              <p:cNvCxnSpPr/>
              <p:nvPr/>
            </p:nvCxnSpPr>
            <p:spPr>
              <a:xfrm>
                <a:off x="3318582" y="5937697"/>
                <a:ext cx="28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7F3BED84-6FBA-4411-8281-182FE94670BF}"/>
                  </a:ext>
                </a:extLst>
              </p:cNvPr>
              <p:cNvSpPr txBox="1"/>
              <p:nvPr/>
            </p:nvSpPr>
            <p:spPr>
              <a:xfrm>
                <a:off x="3591093" y="5809630"/>
                <a:ext cx="7312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1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Úmrtnost</a:t>
                </a:r>
              </a:p>
            </p:txBody>
          </p:sp>
        </p:grp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BD74901-F9B2-4328-89E7-B12BD4C46CD8}"/>
                </a:ext>
              </a:extLst>
            </p:cNvPr>
            <p:cNvSpPr/>
            <p:nvPr/>
          </p:nvSpPr>
          <p:spPr>
            <a:xfrm>
              <a:off x="3014804" y="5790785"/>
              <a:ext cx="4653483" cy="272527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4E7EE31-2C35-4D5B-B11C-F2624E1DBBE9}"/>
                </a:ext>
              </a:extLst>
            </p:cNvPr>
            <p:cNvGrpSpPr/>
            <p:nvPr/>
          </p:nvGrpSpPr>
          <p:grpSpPr>
            <a:xfrm>
              <a:off x="3172261" y="5809800"/>
              <a:ext cx="989969" cy="261610"/>
              <a:chOff x="1307253" y="5803938"/>
              <a:chExt cx="989969" cy="261610"/>
            </a:xfrm>
          </p:grpSpPr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04BAB710-2B60-460E-A385-4850B75A55CF}"/>
                  </a:ext>
                </a:extLst>
              </p:cNvPr>
              <p:cNvSpPr txBox="1"/>
              <p:nvPr/>
            </p:nvSpPr>
            <p:spPr>
              <a:xfrm>
                <a:off x="1394411" y="5803938"/>
                <a:ext cx="9028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100" dirty="0">
                    <a:cs typeface="Arial" panose="020B0604020202020204" pitchFamily="34" charset="0"/>
                  </a:rPr>
                  <a:t>Novorozenci</a:t>
                </a:r>
                <a:endParaRPr lang="cs-CZ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30">
                <a:extLst>
                  <a:ext uri="{FF2B5EF4-FFF2-40B4-BE49-F238E27FC236}">
                    <a16:creationId xmlns:a16="http://schemas.microsoft.com/office/drawing/2014/main" id="{3C67F811-B3B0-4035-A2C1-CF59886215E8}"/>
                  </a:ext>
                </a:extLst>
              </p:cNvPr>
              <p:cNvSpPr/>
              <p:nvPr/>
            </p:nvSpPr>
            <p:spPr>
              <a:xfrm>
                <a:off x="1307253" y="5880743"/>
                <a:ext cx="100177" cy="108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 dirty="0"/>
              </a:p>
            </p:txBody>
          </p:sp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61D85F17-D99D-488C-A00F-9122ACADE70E}"/>
                </a:ext>
              </a:extLst>
            </p:cNvPr>
            <p:cNvGrpSpPr/>
            <p:nvPr/>
          </p:nvGrpSpPr>
          <p:grpSpPr>
            <a:xfrm>
              <a:off x="4227053" y="5809800"/>
              <a:ext cx="683321" cy="261610"/>
              <a:chOff x="2506903" y="5817091"/>
              <a:chExt cx="683321" cy="261610"/>
            </a:xfrm>
          </p:grpSpPr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96E9C179-105E-43E4-999A-F62BCF413293}"/>
                  </a:ext>
                </a:extLst>
              </p:cNvPr>
              <p:cNvSpPr txBox="1"/>
              <p:nvPr/>
            </p:nvSpPr>
            <p:spPr>
              <a:xfrm>
                <a:off x="2588777" y="5817091"/>
                <a:ext cx="6014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100" dirty="0">
                    <a:cs typeface="Arial" panose="020B0604020202020204" pitchFamily="34" charset="0"/>
                  </a:rPr>
                  <a:t>Kojenci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1E35E27F-546E-4FB6-99B6-4917EB98F911}"/>
                  </a:ext>
                </a:extLst>
              </p:cNvPr>
              <p:cNvSpPr/>
              <p:nvPr/>
            </p:nvSpPr>
            <p:spPr>
              <a:xfrm>
                <a:off x="2506903" y="5893896"/>
                <a:ext cx="100177" cy="10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D740547-074F-4A25-BBE4-BCB0B58D9A3C}"/>
                </a:ext>
              </a:extLst>
            </p:cNvPr>
            <p:cNvGrpSpPr/>
            <p:nvPr/>
          </p:nvGrpSpPr>
          <p:grpSpPr>
            <a:xfrm>
              <a:off x="5107544" y="5809800"/>
              <a:ext cx="524621" cy="261610"/>
              <a:chOff x="3505083" y="5817899"/>
              <a:chExt cx="524621" cy="261610"/>
            </a:xfrm>
          </p:grpSpPr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5AF03AB9-3E9B-4317-B767-B6137A729523}"/>
                  </a:ext>
                </a:extLst>
              </p:cNvPr>
              <p:cNvSpPr txBox="1"/>
              <p:nvPr/>
            </p:nvSpPr>
            <p:spPr>
              <a:xfrm>
                <a:off x="3609396" y="5817899"/>
                <a:ext cx="420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100" dirty="0">
                    <a:cs typeface="Arial" panose="020B0604020202020204" pitchFamily="34" charset="0"/>
                  </a:rPr>
                  <a:t>Děti</a:t>
                </a:r>
                <a:endParaRPr lang="cs-CZ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30">
                <a:extLst>
                  <a:ext uri="{FF2B5EF4-FFF2-40B4-BE49-F238E27FC236}">
                    <a16:creationId xmlns:a16="http://schemas.microsoft.com/office/drawing/2014/main" id="{B1BEC9FE-C324-4BC0-8863-58E6B869BCFE}"/>
                  </a:ext>
                </a:extLst>
              </p:cNvPr>
              <p:cNvSpPr/>
              <p:nvPr/>
            </p:nvSpPr>
            <p:spPr>
              <a:xfrm>
                <a:off x="3505083" y="5894704"/>
                <a:ext cx="100177" cy="108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B15BE3A2-19D5-4CE2-AFB0-F43ECA28016D}"/>
                </a:ext>
              </a:extLst>
            </p:cNvPr>
            <p:cNvGrpSpPr/>
            <p:nvPr/>
          </p:nvGrpSpPr>
          <p:grpSpPr>
            <a:xfrm>
              <a:off x="5817310" y="5809800"/>
              <a:ext cx="719082" cy="261610"/>
              <a:chOff x="4368750" y="5817091"/>
              <a:chExt cx="719082" cy="261610"/>
            </a:xfrm>
          </p:grpSpPr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EDCD4FCF-ADC6-466F-A57F-D6BA71BAEB15}"/>
                  </a:ext>
                </a:extLst>
              </p:cNvPr>
              <p:cNvSpPr txBox="1"/>
              <p:nvPr/>
            </p:nvSpPr>
            <p:spPr>
              <a:xfrm>
                <a:off x="4479973" y="5817091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100" dirty="0">
                    <a:cs typeface="Arial" panose="020B0604020202020204" pitchFamily="34" charset="0"/>
                  </a:rPr>
                  <a:t>Dospělí</a:t>
                </a:r>
                <a:endParaRPr lang="cs-CZ" sz="1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8302226C-A263-4DE8-9941-336B9CF98C64}"/>
                  </a:ext>
                </a:extLst>
              </p:cNvPr>
              <p:cNvSpPr/>
              <p:nvPr/>
            </p:nvSpPr>
            <p:spPr>
              <a:xfrm>
                <a:off x="4368750" y="5893896"/>
                <a:ext cx="100177" cy="108000"/>
              </a:xfrm>
              <a:prstGeom prst="rect">
                <a:avLst/>
              </a:prstGeom>
              <a:solidFill>
                <a:srgbClr val="0099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2D5DB9A-D24E-4652-9279-DB20D4E45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035232"/>
              </p:ext>
            </p:extLst>
          </p:nvPr>
        </p:nvGraphicFramePr>
        <p:xfrm>
          <a:off x="924246" y="1383158"/>
          <a:ext cx="7533957" cy="488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1">
            <a:extLst>
              <a:ext uri="{FF2B5EF4-FFF2-40B4-BE49-F238E27FC236}">
                <a16:creationId xmlns:a16="http://schemas.microsoft.com/office/drawing/2014/main" id="{2E943FCF-C976-4178-8B62-081B1522775A}"/>
              </a:ext>
            </a:extLst>
          </p:cNvPr>
          <p:cNvSpPr txBox="1"/>
          <p:nvPr/>
        </p:nvSpPr>
        <p:spPr>
          <a:xfrm>
            <a:off x="4347966" y="6102797"/>
            <a:ext cx="472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2800" y="111600"/>
            <a:ext cx="8080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19.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Počet kardiochirurgických operací provedených v </a:t>
            </a:r>
            <a:r>
              <a:rPr lang="cs-CZ" sz="1400" dirty="0">
                <a:cs typeface="Arial" panose="020B0604020202020204" pitchFamily="34" charset="0"/>
              </a:rPr>
              <a:t>Dětském kardiocentru </a:t>
            </a:r>
            <a:r>
              <a:rPr lang="nl-NL" sz="1400" dirty="0">
                <a:cs typeface="Arial" panose="020B0604020202020204" pitchFamily="34" charset="0"/>
              </a:rPr>
              <a:t> 2. LF UK a FN v Motole </a:t>
            </a:r>
            <a:r>
              <a:rPr lang="cs-CZ" sz="1400" dirty="0">
                <a:cs typeface="Arial" panose="020B0604020202020204" pitchFamily="34" charset="0"/>
              </a:rPr>
              <a:t>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v roce 2019</a:t>
            </a:r>
          </a:p>
          <a:p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	- přehled podle typu operace a časná úmrtnost do 30 dnů (%)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Graf 22"/>
          <p:cNvGraphicFramePr>
            <a:graphicFrameLocks/>
          </p:cNvGraphicFramePr>
          <p:nvPr/>
        </p:nvGraphicFramePr>
        <p:xfrm>
          <a:off x="985624" y="1731418"/>
          <a:ext cx="6947267" cy="304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FDD6393-E22D-46B1-AC04-3A2E45B9C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30686"/>
              </p:ext>
            </p:extLst>
          </p:nvPr>
        </p:nvGraphicFramePr>
        <p:xfrm>
          <a:off x="985623" y="1066540"/>
          <a:ext cx="6947268" cy="3684036"/>
        </p:xfrm>
        <a:graphic>
          <a:graphicData uri="http://schemas.openxmlformats.org/drawingml/2006/table">
            <a:tbl>
              <a:tblPr/>
              <a:tblGrid>
                <a:gridCol w="2951453">
                  <a:extLst>
                    <a:ext uri="{9D8B030D-6E8A-4147-A177-3AD203B41FA5}">
                      <a16:colId xmlns:a16="http://schemas.microsoft.com/office/drawing/2014/main" val="101448579"/>
                    </a:ext>
                  </a:extLst>
                </a:gridCol>
                <a:gridCol w="1967636">
                  <a:extLst>
                    <a:ext uri="{9D8B030D-6E8A-4147-A177-3AD203B41FA5}">
                      <a16:colId xmlns:a16="http://schemas.microsoft.com/office/drawing/2014/main" val="1569628104"/>
                    </a:ext>
                  </a:extLst>
                </a:gridCol>
                <a:gridCol w="590291">
                  <a:extLst>
                    <a:ext uri="{9D8B030D-6E8A-4147-A177-3AD203B41FA5}">
                      <a16:colId xmlns:a16="http://schemas.microsoft.com/office/drawing/2014/main" val="712130170"/>
                    </a:ext>
                  </a:extLst>
                </a:gridCol>
                <a:gridCol w="726512">
                  <a:extLst>
                    <a:ext uri="{9D8B030D-6E8A-4147-A177-3AD203B41FA5}">
                      <a16:colId xmlns:a16="http://schemas.microsoft.com/office/drawing/2014/main" val="2713728866"/>
                    </a:ext>
                  </a:extLst>
                </a:gridCol>
                <a:gridCol w="711376">
                  <a:extLst>
                    <a:ext uri="{9D8B030D-6E8A-4147-A177-3AD203B41FA5}">
                      <a16:colId xmlns:a16="http://schemas.microsoft.com/office/drawing/2014/main" val="3194850986"/>
                    </a:ext>
                  </a:extLst>
                </a:gridCol>
              </a:tblGrid>
              <a:tr h="192672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Úmrtí (do 30 dnů)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2013"/>
                  </a:ext>
                </a:extLst>
              </a:tr>
              <a:tr h="192672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1568206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Vrozené srdeční vady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mimotělním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0,85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742022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Bez mimotělního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967203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10814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Získaná srdeční onemocnění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mimotělním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12,50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417697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Bez mimotělního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561417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15,38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1038399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Souhrn kardiochirurgických operací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mimotělním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255129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Bez mimotělního oběhu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633060"/>
                  </a:ext>
                </a:extLst>
              </a:tr>
              <a:tr h="308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449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331614"/>
                  </a:ext>
                </a:extLst>
              </a:tr>
              <a:tr h="30841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Transplantace (vrozená srdeční vada):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            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           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05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4871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2800" y="109659"/>
            <a:ext cx="890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1. 	</a:t>
            </a:r>
            <a:r>
              <a:rPr lang="cs-CZ" sz="1400" dirty="0">
                <a:cs typeface="Arial" panose="020B0604020202020204" pitchFamily="34" charset="0"/>
              </a:rPr>
              <a:t>Souhrn počtu provedených kardiochirurgických operací v letech 2007­ – 2019 v ČR </a:t>
            </a:r>
          </a:p>
        </p:txBody>
      </p:sp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1633762638"/>
              </p:ext>
            </p:extLst>
          </p:nvPr>
        </p:nvGraphicFramePr>
        <p:xfrm>
          <a:off x="375636" y="571324"/>
          <a:ext cx="8174004" cy="515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4"/>
          <p:cNvSpPr txBox="1"/>
          <p:nvPr/>
        </p:nvSpPr>
        <p:spPr>
          <a:xfrm rot="16200000">
            <a:off x="-769549" y="3139783"/>
            <a:ext cx="2044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cs typeface="Arial" panose="020B0604020202020204" pitchFamily="34" charset="0"/>
              </a:rPr>
              <a:t>Počet </a:t>
            </a:r>
            <a:r>
              <a:rPr lang="cs-CZ" sz="1100" dirty="0">
                <a:cs typeface="Arial" panose="020B0604020202020204" pitchFamily="34" charset="0"/>
              </a:rPr>
              <a:t>kardiochirurgických</a:t>
            </a:r>
            <a:r>
              <a:rPr lang="cs-CZ" sz="900" dirty="0">
                <a:cs typeface="Arial" panose="020B0604020202020204" pitchFamily="34" charset="0"/>
              </a:rPr>
              <a:t> </a:t>
            </a:r>
            <a:r>
              <a:rPr lang="cs-CZ" sz="1100" dirty="0">
                <a:cs typeface="Arial" panose="020B0604020202020204" pitchFamily="34" charset="0"/>
              </a:rPr>
              <a:t>operací</a:t>
            </a:r>
            <a:endParaRPr lang="cs-CZ" sz="900" dirty="0"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9BFBFF-990A-40CB-9BB1-9D38EA8752C9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8C723A5-7706-4CE2-8311-456FBA51FDBB}"/>
              </a:ext>
            </a:extLst>
          </p:cNvPr>
          <p:cNvSpPr txBox="1"/>
          <p:nvPr/>
        </p:nvSpPr>
        <p:spPr>
          <a:xfrm>
            <a:off x="4462638" y="5600520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>
                <a:latin typeface="+mn-lt"/>
              </a:rPr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6551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337115"/>
              </p:ext>
            </p:extLst>
          </p:nvPr>
        </p:nvGraphicFramePr>
        <p:xfrm>
          <a:off x="195306" y="561600"/>
          <a:ext cx="8760435" cy="52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4"/>
          <p:cNvSpPr txBox="1"/>
          <p:nvPr/>
        </p:nvSpPr>
        <p:spPr>
          <a:xfrm rot="16200000">
            <a:off x="-848869" y="2740497"/>
            <a:ext cx="2300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100" dirty="0"/>
              <a:t>Počet kardiochirurgických operací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22F1E4-E00B-4489-9085-4D4C3E150DE3}"/>
              </a:ext>
            </a:extLst>
          </p:cNvPr>
          <p:cNvSpPr txBox="1"/>
          <p:nvPr/>
        </p:nvSpPr>
        <p:spPr>
          <a:xfrm>
            <a:off x="252688" y="5752291"/>
            <a:ext cx="8480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</a:p>
          <a:p>
            <a:r>
              <a:rPr lang="cs-CZ" sz="1100" dirty="0"/>
              <a:t>** CKTCH a IKEM  - včetně transplantací srdce.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3EA32D9-B49B-4250-85E3-6E7CBE2FB77E}"/>
              </a:ext>
            </a:extLst>
          </p:cNvPr>
          <p:cNvSpPr txBox="1"/>
          <p:nvPr/>
        </p:nvSpPr>
        <p:spPr>
          <a:xfrm>
            <a:off x="82800" y="109659"/>
            <a:ext cx="890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2. 	</a:t>
            </a:r>
            <a:r>
              <a:rPr lang="cs-CZ" sz="1400" dirty="0">
                <a:cs typeface="Arial" panose="020B0604020202020204" pitchFamily="34" charset="0"/>
              </a:rPr>
              <a:t>Podíl jednotlivých kardiocenter na kardiochirurgických operacích  letech 2007­ – 2019 v ČR</a:t>
            </a:r>
          </a:p>
          <a:p>
            <a:r>
              <a:rPr lang="cs-CZ" sz="1400" dirty="0">
                <a:cs typeface="Arial" panose="020B0604020202020204" pitchFamily="34" charset="0"/>
              </a:rPr>
              <a:t>	(zahrnuje pouze kardiocentra pro dospělé) </a:t>
            </a:r>
          </a:p>
        </p:txBody>
      </p:sp>
    </p:spTree>
    <p:extLst>
      <p:ext uri="{BB962C8B-B14F-4D97-AF65-F5344CB8AC3E}">
        <p14:creationId xmlns:p14="http://schemas.microsoft.com/office/powerpoint/2010/main" val="381961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1654753815"/>
              </p:ext>
            </p:extLst>
          </p:nvPr>
        </p:nvGraphicFramePr>
        <p:xfrm>
          <a:off x="432000" y="1310400"/>
          <a:ext cx="8174004" cy="35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" name="Skupina 40"/>
          <p:cNvGrpSpPr/>
          <p:nvPr/>
        </p:nvGrpSpPr>
        <p:grpSpPr>
          <a:xfrm>
            <a:off x="5334617" y="888775"/>
            <a:ext cx="3002074" cy="288000"/>
            <a:chOff x="4895603" y="1562237"/>
            <a:chExt cx="3002074" cy="288000"/>
          </a:xfrm>
        </p:grpSpPr>
        <p:cxnSp>
          <p:nvCxnSpPr>
            <p:cNvPr id="42" name="Straight Connector 2"/>
            <p:cNvCxnSpPr/>
            <p:nvPr/>
          </p:nvCxnSpPr>
          <p:spPr>
            <a:xfrm>
              <a:off x="4974189" y="1709150"/>
              <a:ext cx="28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3"/>
            <p:cNvSpPr txBox="1"/>
            <p:nvPr/>
          </p:nvSpPr>
          <p:spPr>
            <a:xfrm>
              <a:off x="5246700" y="1581083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Celkem</a:t>
              </a:r>
            </a:p>
          </p:txBody>
        </p:sp>
        <p:cxnSp>
          <p:nvCxnSpPr>
            <p:cNvPr id="44" name="Straight Connector 14"/>
            <p:cNvCxnSpPr/>
            <p:nvPr/>
          </p:nvCxnSpPr>
          <p:spPr>
            <a:xfrm>
              <a:off x="5977352" y="170915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5"/>
            <p:cNvSpPr txBox="1"/>
            <p:nvPr/>
          </p:nvSpPr>
          <p:spPr>
            <a:xfrm>
              <a:off x="6250711" y="158854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M</a:t>
              </a:r>
              <a:r>
                <a:rPr lang="en-US" sz="1000" dirty="0">
                  <a:cs typeface="Arial" panose="020B0604020202020204" pitchFamily="34" charset="0"/>
                </a:rPr>
                <a:t>u</a:t>
              </a:r>
              <a:r>
                <a:rPr lang="cs-CZ" sz="1000" dirty="0">
                  <a:cs typeface="Arial" panose="020B0604020202020204" pitchFamily="34" charset="0"/>
                </a:rPr>
                <a:t>ži</a:t>
              </a:r>
            </a:p>
          </p:txBody>
        </p:sp>
        <p:cxnSp>
          <p:nvCxnSpPr>
            <p:cNvPr id="46" name="Straight Connector 16"/>
            <p:cNvCxnSpPr/>
            <p:nvPr/>
          </p:nvCxnSpPr>
          <p:spPr>
            <a:xfrm>
              <a:off x="6980516" y="1709150"/>
              <a:ext cx="288000" cy="0"/>
            </a:xfrm>
            <a:prstGeom prst="line">
              <a:avLst/>
            </a:prstGeom>
            <a:ln w="1905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7"/>
            <p:cNvSpPr txBox="1"/>
            <p:nvPr/>
          </p:nvSpPr>
          <p:spPr>
            <a:xfrm>
              <a:off x="7253027" y="1581083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Ženy</a:t>
              </a:r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4895603" y="1562237"/>
              <a:ext cx="3002074" cy="288000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1" name="TextBox 4"/>
          <p:cNvSpPr txBox="1"/>
          <p:nvPr/>
        </p:nvSpPr>
        <p:spPr>
          <a:xfrm rot="16200000">
            <a:off x="-192204" y="2018587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4240907" y="4834925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/>
              <a:t>Rok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B2B05E3-FB6B-4F13-8057-32F0755B3694}"/>
              </a:ext>
            </a:extLst>
          </p:cNvPr>
          <p:cNvSpPr txBox="1"/>
          <p:nvPr/>
        </p:nvSpPr>
        <p:spPr>
          <a:xfrm>
            <a:off x="81683" y="109659"/>
            <a:ext cx="873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3. 	</a:t>
            </a:r>
            <a:r>
              <a:rPr lang="cs-CZ" sz="1400" dirty="0">
                <a:cs typeface="Arial" panose="020B0604020202020204" pitchFamily="34" charset="0"/>
              </a:rPr>
              <a:t>Souhrn počtu provedených kardiochirurgických operací v letech 2007­ – 2019 (nezahrnuje operace 	provedené v dětském kardiocentru)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7525AA9-277E-47F9-8536-E229A9A06E3D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2529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af 52"/>
          <p:cNvGraphicFramePr/>
          <p:nvPr>
            <p:extLst>
              <p:ext uri="{D42A27DB-BD31-4B8C-83A1-F6EECF244321}">
                <p14:modId xmlns:p14="http://schemas.microsoft.com/office/powerpoint/2010/main" val="2424952687"/>
              </p:ext>
            </p:extLst>
          </p:nvPr>
        </p:nvGraphicFramePr>
        <p:xfrm>
          <a:off x="579600" y="763200"/>
          <a:ext cx="7920000" cy="240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"/>
          <p:cNvSpPr txBox="1"/>
          <p:nvPr/>
        </p:nvSpPr>
        <p:spPr>
          <a:xfrm>
            <a:off x="4278678" y="3076879"/>
            <a:ext cx="413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>
                <a:latin typeface="+mn-lt"/>
              </a:rPr>
              <a:t>Rok</a:t>
            </a:r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285253969"/>
              </p:ext>
            </p:extLst>
          </p:nvPr>
        </p:nvGraphicFramePr>
        <p:xfrm>
          <a:off x="723600" y="3370635"/>
          <a:ext cx="7920000" cy="240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332784" y="5636779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1000" dirty="0">
                <a:latin typeface="+mn-lt"/>
              </a:rPr>
              <a:t>Rok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149C512-EEE2-43E4-AD79-C35B87567512}"/>
              </a:ext>
            </a:extLst>
          </p:cNvPr>
          <p:cNvSpPr txBox="1"/>
          <p:nvPr/>
        </p:nvSpPr>
        <p:spPr>
          <a:xfrm>
            <a:off x="81683" y="109659"/>
            <a:ext cx="873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anose="020B0604020202020204" pitchFamily="34" charset="0"/>
              </a:rPr>
              <a:t>Obrázek 4. 	</a:t>
            </a:r>
            <a:r>
              <a:rPr lang="cs-CZ" sz="1400" dirty="0">
                <a:cs typeface="Arial" panose="020B0604020202020204" pitchFamily="34" charset="0"/>
              </a:rPr>
              <a:t>Roční počet pacientů s provedenou kardiochirurgických operací v letech 2007­ – 2019 (nezahrnuje operace 	provedené v dětském kardiocentru)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551D40E-714A-4666-AF8D-9E53C4BBA4E8}"/>
              </a:ext>
            </a:extLst>
          </p:cNvPr>
          <p:cNvSpPr txBox="1"/>
          <p:nvPr/>
        </p:nvSpPr>
        <p:spPr>
          <a:xfrm>
            <a:off x="331577" y="591182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68AC19EE-2B21-4771-B7B1-18CACCB8CE20}"/>
              </a:ext>
            </a:extLst>
          </p:cNvPr>
          <p:cNvSpPr txBox="1"/>
          <p:nvPr/>
        </p:nvSpPr>
        <p:spPr>
          <a:xfrm rot="16200000">
            <a:off x="-180000" y="1551647"/>
            <a:ext cx="1275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Počet pacientů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92DA3F51-279E-4370-84EF-5BC596FD42B3}"/>
              </a:ext>
            </a:extLst>
          </p:cNvPr>
          <p:cNvSpPr txBox="1"/>
          <p:nvPr/>
        </p:nvSpPr>
        <p:spPr>
          <a:xfrm rot="16200000">
            <a:off x="-657192" y="4412680"/>
            <a:ext cx="2230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Počet pacientů na 100 000 obyvatel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9B03DFC9-A0F5-45C0-A5A8-5118886764E5}"/>
              </a:ext>
            </a:extLst>
          </p:cNvPr>
          <p:cNvGrpSpPr/>
          <p:nvPr/>
        </p:nvGrpSpPr>
        <p:grpSpPr>
          <a:xfrm>
            <a:off x="5641526" y="515286"/>
            <a:ext cx="3002074" cy="288000"/>
            <a:chOff x="4895603" y="1562237"/>
            <a:chExt cx="3002074" cy="288000"/>
          </a:xfrm>
        </p:grpSpPr>
        <p:cxnSp>
          <p:nvCxnSpPr>
            <p:cNvPr id="32" name="Straight Connector 2">
              <a:extLst>
                <a:ext uri="{FF2B5EF4-FFF2-40B4-BE49-F238E27FC236}">
                  <a16:creationId xmlns:a16="http://schemas.microsoft.com/office/drawing/2014/main" id="{0EF966B6-EB33-415B-9A8A-D7456893DCFE}"/>
                </a:ext>
              </a:extLst>
            </p:cNvPr>
            <p:cNvCxnSpPr/>
            <p:nvPr/>
          </p:nvCxnSpPr>
          <p:spPr>
            <a:xfrm>
              <a:off x="4974189" y="1709150"/>
              <a:ext cx="288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491E5E1B-65EF-497C-8AFB-1A6299E909D4}"/>
                </a:ext>
              </a:extLst>
            </p:cNvPr>
            <p:cNvSpPr txBox="1"/>
            <p:nvPr/>
          </p:nvSpPr>
          <p:spPr>
            <a:xfrm>
              <a:off x="5246700" y="1581083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Celkem</a:t>
              </a:r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E5D8A924-0FA6-4372-B50E-0AA7AAFA42A2}"/>
                </a:ext>
              </a:extLst>
            </p:cNvPr>
            <p:cNvCxnSpPr/>
            <p:nvPr/>
          </p:nvCxnSpPr>
          <p:spPr>
            <a:xfrm>
              <a:off x="5977352" y="170915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E37DA2AE-DFE9-4EE7-8B99-DBE32FB6DCB9}"/>
                </a:ext>
              </a:extLst>
            </p:cNvPr>
            <p:cNvSpPr txBox="1"/>
            <p:nvPr/>
          </p:nvSpPr>
          <p:spPr>
            <a:xfrm>
              <a:off x="6250711" y="158854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M</a:t>
              </a:r>
              <a:r>
                <a:rPr lang="en-US" sz="1000" dirty="0">
                  <a:cs typeface="Arial" panose="020B0604020202020204" pitchFamily="34" charset="0"/>
                </a:rPr>
                <a:t>u</a:t>
              </a:r>
              <a:r>
                <a:rPr lang="cs-CZ" sz="1000" dirty="0">
                  <a:cs typeface="Arial" panose="020B0604020202020204" pitchFamily="34" charset="0"/>
                </a:rPr>
                <a:t>ži</a:t>
              </a:r>
            </a:p>
          </p:txBody>
        </p:sp>
        <p:cxnSp>
          <p:nvCxnSpPr>
            <p:cNvPr id="37" name="Straight Connector 16">
              <a:extLst>
                <a:ext uri="{FF2B5EF4-FFF2-40B4-BE49-F238E27FC236}">
                  <a16:creationId xmlns:a16="http://schemas.microsoft.com/office/drawing/2014/main" id="{BFE0C814-6303-4278-B40B-B6192DFC3071}"/>
                </a:ext>
              </a:extLst>
            </p:cNvPr>
            <p:cNvCxnSpPr/>
            <p:nvPr/>
          </p:nvCxnSpPr>
          <p:spPr>
            <a:xfrm>
              <a:off x="6980516" y="1709150"/>
              <a:ext cx="288000" cy="0"/>
            </a:xfrm>
            <a:prstGeom prst="line">
              <a:avLst/>
            </a:prstGeom>
            <a:ln w="1905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622544BE-FF6E-40F3-B21B-8A4D3D58BA68}"/>
                </a:ext>
              </a:extLst>
            </p:cNvPr>
            <p:cNvSpPr txBox="1"/>
            <p:nvPr/>
          </p:nvSpPr>
          <p:spPr>
            <a:xfrm>
              <a:off x="7253027" y="1581083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cs typeface="Arial" panose="020B0604020202020204" pitchFamily="34" charset="0"/>
                </a:rPr>
                <a:t>Ženy</a:t>
              </a: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9E949931-549F-4668-AAAB-5AA9B4255CEA}"/>
                </a:ext>
              </a:extLst>
            </p:cNvPr>
            <p:cNvSpPr/>
            <p:nvPr/>
          </p:nvSpPr>
          <p:spPr>
            <a:xfrm>
              <a:off x="4895603" y="1562237"/>
              <a:ext cx="3002074" cy="288000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85955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"/>
          <p:cNvSpPr txBox="1"/>
          <p:nvPr/>
        </p:nvSpPr>
        <p:spPr>
          <a:xfrm flipH="1">
            <a:off x="4256000" y="5457833"/>
            <a:ext cx="472754" cy="26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Rok</a:t>
            </a: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23" name="Graf 22"/>
          <p:cNvGraphicFramePr/>
          <p:nvPr>
            <p:extLst>
              <p:ext uri="{D42A27DB-BD31-4B8C-83A1-F6EECF244321}">
                <p14:modId xmlns:p14="http://schemas.microsoft.com/office/powerpoint/2010/main" val="352623152"/>
              </p:ext>
            </p:extLst>
          </p:nvPr>
        </p:nvGraphicFramePr>
        <p:xfrm>
          <a:off x="375636" y="1481699"/>
          <a:ext cx="8174004" cy="397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E9F93BF5-AB77-4289-BF36-6FD93AC6CE5F}"/>
              </a:ext>
            </a:extLst>
          </p:cNvPr>
          <p:cNvSpPr txBox="1"/>
          <p:nvPr/>
        </p:nvSpPr>
        <p:spPr>
          <a:xfrm>
            <a:off x="81683" y="109659"/>
            <a:ext cx="886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5.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Souhrn počtu provedených kardiochirurgických operací v letech 2007­ – 2019 podle provedeného výkonu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648CA483-3FBF-46CD-8DEC-755B3B8FAB48}"/>
              </a:ext>
            </a:extLst>
          </p:cNvPr>
          <p:cNvSpPr txBox="1"/>
          <p:nvPr/>
        </p:nvSpPr>
        <p:spPr>
          <a:xfrm rot="16200000">
            <a:off x="-726867" y="3231252"/>
            <a:ext cx="2160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Počet </a:t>
            </a:r>
            <a:r>
              <a:rPr lang="cs-CZ" sz="1100" dirty="0">
                <a:solidFill>
                  <a:prstClr val="black"/>
                </a:solidFill>
                <a:cs typeface="Arial" panose="020B0604020202020204" pitchFamily="34" charset="0"/>
              </a:rPr>
              <a:t>kardiochirurgických operací 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7257648-B9B8-40A0-8499-CF4F02B7B3CD}"/>
              </a:ext>
            </a:extLst>
          </p:cNvPr>
          <p:cNvGrpSpPr/>
          <p:nvPr/>
        </p:nvGrpSpPr>
        <p:grpSpPr>
          <a:xfrm>
            <a:off x="4256000" y="723461"/>
            <a:ext cx="4293640" cy="720000"/>
            <a:chOff x="957629" y="702057"/>
            <a:chExt cx="4293640" cy="720000"/>
          </a:xfrm>
        </p:grpSpPr>
        <p:cxnSp>
          <p:nvCxnSpPr>
            <p:cNvPr id="25" name="Straight Connector 2">
              <a:extLst>
                <a:ext uri="{FF2B5EF4-FFF2-40B4-BE49-F238E27FC236}">
                  <a16:creationId xmlns:a16="http://schemas.microsoft.com/office/drawing/2014/main" id="{F065BC36-E1C0-454D-A4BB-B3D5958857FA}"/>
                </a:ext>
              </a:extLst>
            </p:cNvPr>
            <p:cNvCxnSpPr/>
            <p:nvPr/>
          </p:nvCxnSpPr>
          <p:spPr>
            <a:xfrm>
              <a:off x="1037878" y="85179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81948F9A-B1C0-4B9A-B7FF-4E98D2381B03}"/>
                </a:ext>
              </a:extLst>
            </p:cNvPr>
            <p:cNvSpPr txBox="1"/>
            <p:nvPr/>
          </p:nvSpPr>
          <p:spPr>
            <a:xfrm>
              <a:off x="1310389" y="721226"/>
              <a:ext cx="2284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Kardiochirurgické operace celkem</a:t>
              </a:r>
            </a:p>
          </p:txBody>
        </p:sp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4112EFC4-69EB-419F-BDC8-741F5C40D503}"/>
                </a:ext>
              </a:extLst>
            </p:cNvPr>
            <p:cNvCxnSpPr/>
            <p:nvPr/>
          </p:nvCxnSpPr>
          <p:spPr>
            <a:xfrm>
              <a:off x="1037878" y="1040619"/>
              <a:ext cx="288000" cy="0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8591F1A2-7C10-40E3-8D8B-055491816EBC}"/>
                </a:ext>
              </a:extLst>
            </p:cNvPr>
            <p:cNvSpPr txBox="1"/>
            <p:nvPr/>
          </p:nvSpPr>
          <p:spPr>
            <a:xfrm>
              <a:off x="1310389" y="914204"/>
              <a:ext cx="3641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Aortokoronární bypass (včetně kombinovaných výkonů)</a:t>
              </a:r>
            </a:p>
          </p:txBody>
        </p:sp>
        <p:cxnSp>
          <p:nvCxnSpPr>
            <p:cNvPr id="29" name="Straight Connector 16">
              <a:extLst>
                <a:ext uri="{FF2B5EF4-FFF2-40B4-BE49-F238E27FC236}">
                  <a16:creationId xmlns:a16="http://schemas.microsoft.com/office/drawing/2014/main" id="{AC92D572-B9E4-400B-9127-080A94E1F79D}"/>
                </a:ext>
              </a:extLst>
            </p:cNvPr>
            <p:cNvCxnSpPr/>
            <p:nvPr/>
          </p:nvCxnSpPr>
          <p:spPr>
            <a:xfrm>
              <a:off x="1037878" y="1229441"/>
              <a:ext cx="288000" cy="0"/>
            </a:xfrm>
            <a:prstGeom prst="line">
              <a:avLst/>
            </a:prstGeom>
            <a:ln w="127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8FCA76AC-C1CA-47D6-B0C6-35701F7062F2}"/>
                </a:ext>
              </a:extLst>
            </p:cNvPr>
            <p:cNvSpPr txBox="1"/>
            <p:nvPr/>
          </p:nvSpPr>
          <p:spPr>
            <a:xfrm>
              <a:off x="1310389" y="1107182"/>
              <a:ext cx="3287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Výkon na chlopni (včetně kombinovaných výkonů)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DB769C8-669A-45EA-9281-85E130480993}"/>
                </a:ext>
              </a:extLst>
            </p:cNvPr>
            <p:cNvSpPr/>
            <p:nvPr/>
          </p:nvSpPr>
          <p:spPr>
            <a:xfrm>
              <a:off x="957629" y="702057"/>
              <a:ext cx="4293640" cy="720000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4A6732D-EC18-4170-AC70-E1E3EC87DD41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</a:p>
        </p:txBody>
      </p:sp>
    </p:spTree>
    <p:extLst>
      <p:ext uri="{BB962C8B-B14F-4D97-AF65-F5344CB8AC3E}">
        <p14:creationId xmlns:p14="http://schemas.microsoft.com/office/powerpoint/2010/main" val="64097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3" y="109659"/>
            <a:ext cx="887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6. 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Souhrn počtu provedených kardiochirurgických operací v letech 2007­ – 2019 podle druhu výkonu</a:t>
            </a:r>
          </a:p>
        </p:txBody>
      </p:sp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2434493629"/>
              </p:ext>
            </p:extLst>
          </p:nvPr>
        </p:nvGraphicFramePr>
        <p:xfrm>
          <a:off x="375635" y="1300700"/>
          <a:ext cx="8576776" cy="43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TextBox 1"/>
          <p:cNvSpPr txBox="1"/>
          <p:nvPr/>
        </p:nvSpPr>
        <p:spPr>
          <a:xfrm>
            <a:off x="4261351" y="5596995"/>
            <a:ext cx="399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072448" y="523820"/>
            <a:ext cx="7071552" cy="839545"/>
            <a:chOff x="844538" y="458032"/>
            <a:chExt cx="7071552" cy="839545"/>
          </a:xfrm>
        </p:grpSpPr>
        <p:sp>
          <p:nvSpPr>
            <p:cNvPr id="25" name="Obdélník 24"/>
            <p:cNvSpPr/>
            <p:nvPr/>
          </p:nvSpPr>
          <p:spPr>
            <a:xfrm>
              <a:off x="844538" y="458032"/>
              <a:ext cx="6644833" cy="83954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TextovéPole 7"/>
            <p:cNvSpPr txBox="1">
              <a:spLocks noChangeArrowheads="1"/>
            </p:cNvSpPr>
            <p:nvPr/>
          </p:nvSpPr>
          <p:spPr bwMode="auto">
            <a:xfrm>
              <a:off x="1235335" y="521395"/>
              <a:ext cx="35486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Samostatný aortokoronární bypass</a:t>
              </a: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969126" y="552033"/>
              <a:ext cx="108000" cy="108000"/>
            </a:xfrm>
            <a:prstGeom prst="rect">
              <a:avLst/>
            </a:prstGeom>
            <a:solidFill>
              <a:srgbClr val="FF86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TextovéPole 7"/>
            <p:cNvSpPr txBox="1">
              <a:spLocks noChangeArrowheads="1"/>
            </p:cNvSpPr>
            <p:nvPr/>
          </p:nvSpPr>
          <p:spPr bwMode="auto">
            <a:xfrm>
              <a:off x="1235335" y="699922"/>
              <a:ext cx="21610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Samostatný výkon na chlopni</a:t>
              </a:r>
            </a:p>
          </p:txBody>
        </p:sp>
        <p:sp>
          <p:nvSpPr>
            <p:cNvPr id="29" name="Rectangle 30"/>
            <p:cNvSpPr/>
            <p:nvPr/>
          </p:nvSpPr>
          <p:spPr>
            <a:xfrm>
              <a:off x="969126" y="730560"/>
              <a:ext cx="108000" cy="108000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TextovéPole 7"/>
            <p:cNvSpPr txBox="1">
              <a:spLocks noChangeArrowheads="1"/>
            </p:cNvSpPr>
            <p:nvPr/>
          </p:nvSpPr>
          <p:spPr bwMode="auto">
            <a:xfrm>
              <a:off x="1235334" y="878449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výkon na chlopni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9126" y="909087"/>
              <a:ext cx="108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TextovéPole 7"/>
            <p:cNvSpPr txBox="1">
              <a:spLocks noChangeArrowheads="1"/>
            </p:cNvSpPr>
            <p:nvPr/>
          </p:nvSpPr>
          <p:spPr bwMode="auto">
            <a:xfrm>
              <a:off x="4053348" y="704805"/>
              <a:ext cx="35486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Výkon na chlopni + jiná intervence</a:t>
              </a: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3787139" y="735443"/>
              <a:ext cx="108000" cy="10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TextovéPole 7"/>
            <p:cNvSpPr txBox="1">
              <a:spLocks noChangeArrowheads="1"/>
            </p:cNvSpPr>
            <p:nvPr/>
          </p:nvSpPr>
          <p:spPr bwMode="auto">
            <a:xfrm>
              <a:off x="4053347" y="888215"/>
              <a:ext cx="38627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výkon na chlopni + jiná intervence</a:t>
              </a:r>
            </a:p>
          </p:txBody>
        </p:sp>
        <p:sp>
          <p:nvSpPr>
            <p:cNvPr id="35" name="Rectangle 30"/>
            <p:cNvSpPr/>
            <p:nvPr/>
          </p:nvSpPr>
          <p:spPr>
            <a:xfrm>
              <a:off x="3787139" y="918853"/>
              <a:ext cx="108000" cy="108000"/>
            </a:xfrm>
            <a:prstGeom prst="rect">
              <a:avLst/>
            </a:prstGeom>
            <a:solidFill>
              <a:srgbClr val="A6A6A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TextovéPole 7"/>
            <p:cNvSpPr txBox="1">
              <a:spLocks noChangeArrowheads="1"/>
            </p:cNvSpPr>
            <p:nvPr/>
          </p:nvSpPr>
          <p:spPr bwMode="auto">
            <a:xfrm>
              <a:off x="4053347" y="1071624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Jiná intervence</a:t>
              </a:r>
            </a:p>
          </p:txBody>
        </p:sp>
        <p:sp>
          <p:nvSpPr>
            <p:cNvPr id="38" name="Rectangle 30"/>
            <p:cNvSpPr/>
            <p:nvPr/>
          </p:nvSpPr>
          <p:spPr>
            <a:xfrm>
              <a:off x="3787139" y="1102262"/>
              <a:ext cx="108000" cy="108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TextovéPole 7"/>
            <p:cNvSpPr txBox="1">
              <a:spLocks noChangeArrowheads="1"/>
            </p:cNvSpPr>
            <p:nvPr/>
          </p:nvSpPr>
          <p:spPr bwMode="auto">
            <a:xfrm>
              <a:off x="4053347" y="521395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jiná intervence</a:t>
              </a:r>
            </a:p>
          </p:txBody>
        </p:sp>
        <p:sp>
          <p:nvSpPr>
            <p:cNvPr id="40" name="Rectangle 30"/>
            <p:cNvSpPr/>
            <p:nvPr/>
          </p:nvSpPr>
          <p:spPr>
            <a:xfrm>
              <a:off x="3787139" y="552033"/>
              <a:ext cx="108000" cy="10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E439BD-2C43-45C3-81D5-057E77D7EE6B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6D08839-7A44-47BB-8B56-83CAA7311433}"/>
              </a:ext>
            </a:extLst>
          </p:cNvPr>
          <p:cNvSpPr txBox="1"/>
          <p:nvPr/>
        </p:nvSpPr>
        <p:spPr>
          <a:xfrm rot="16200000">
            <a:off x="-1209600" y="3371540"/>
            <a:ext cx="2887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100" dirty="0">
                <a:solidFill>
                  <a:srgbClr val="000000"/>
                </a:solidFill>
              </a:rPr>
              <a:t>Podíl </a:t>
            </a:r>
            <a:r>
              <a:rPr lang="cs-CZ" sz="1100" dirty="0">
                <a:solidFill>
                  <a:prstClr val="black"/>
                </a:solidFill>
                <a:cs typeface="Arial" panose="020B0604020202020204" pitchFamily="34" charset="0"/>
              </a:rPr>
              <a:t>provedených kardiochirurgických operací </a:t>
            </a:r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9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1476830634"/>
              </p:ext>
            </p:extLst>
          </p:nvPr>
        </p:nvGraphicFramePr>
        <p:xfrm>
          <a:off x="375635" y="1549282"/>
          <a:ext cx="8446147" cy="41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TextBox 1"/>
          <p:cNvSpPr txBox="1"/>
          <p:nvPr/>
        </p:nvSpPr>
        <p:spPr>
          <a:xfrm>
            <a:off x="4278561" y="5579578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994070" y="548197"/>
            <a:ext cx="7071552" cy="839545"/>
            <a:chOff x="844538" y="458032"/>
            <a:chExt cx="7071552" cy="839545"/>
          </a:xfrm>
        </p:grpSpPr>
        <p:sp>
          <p:nvSpPr>
            <p:cNvPr id="25" name="Obdélník 24"/>
            <p:cNvSpPr/>
            <p:nvPr/>
          </p:nvSpPr>
          <p:spPr>
            <a:xfrm>
              <a:off x="844538" y="458032"/>
              <a:ext cx="6644833" cy="83954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7"/>
            <p:cNvSpPr txBox="1">
              <a:spLocks noChangeArrowheads="1"/>
            </p:cNvSpPr>
            <p:nvPr/>
          </p:nvSpPr>
          <p:spPr bwMode="auto">
            <a:xfrm>
              <a:off x="1235335" y="521395"/>
              <a:ext cx="35486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Samostatný aortokoronární bypass</a:t>
              </a: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969126" y="552033"/>
              <a:ext cx="108000" cy="108000"/>
            </a:xfrm>
            <a:prstGeom prst="rect">
              <a:avLst/>
            </a:prstGeom>
            <a:solidFill>
              <a:srgbClr val="FF863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TextovéPole 7"/>
            <p:cNvSpPr txBox="1">
              <a:spLocks noChangeArrowheads="1"/>
            </p:cNvSpPr>
            <p:nvPr/>
          </p:nvSpPr>
          <p:spPr bwMode="auto">
            <a:xfrm>
              <a:off x="1235335" y="699922"/>
              <a:ext cx="21610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Samostatný výkon na chlopni</a:t>
              </a:r>
            </a:p>
          </p:txBody>
        </p:sp>
        <p:sp>
          <p:nvSpPr>
            <p:cNvPr id="29" name="Rectangle 30"/>
            <p:cNvSpPr/>
            <p:nvPr/>
          </p:nvSpPr>
          <p:spPr>
            <a:xfrm>
              <a:off x="969126" y="730560"/>
              <a:ext cx="108000" cy="108000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TextovéPole 7"/>
            <p:cNvSpPr txBox="1">
              <a:spLocks noChangeArrowheads="1"/>
            </p:cNvSpPr>
            <p:nvPr/>
          </p:nvSpPr>
          <p:spPr bwMode="auto">
            <a:xfrm>
              <a:off x="1235334" y="878449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výkon na chlopni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9126" y="909087"/>
              <a:ext cx="108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TextovéPole 7"/>
            <p:cNvSpPr txBox="1">
              <a:spLocks noChangeArrowheads="1"/>
            </p:cNvSpPr>
            <p:nvPr/>
          </p:nvSpPr>
          <p:spPr bwMode="auto">
            <a:xfrm>
              <a:off x="4053348" y="704805"/>
              <a:ext cx="35486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Výkon na chlopni + jiná intervence</a:t>
              </a: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3787139" y="735443"/>
              <a:ext cx="108000" cy="10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TextovéPole 7"/>
            <p:cNvSpPr txBox="1">
              <a:spLocks noChangeArrowheads="1"/>
            </p:cNvSpPr>
            <p:nvPr/>
          </p:nvSpPr>
          <p:spPr bwMode="auto">
            <a:xfrm>
              <a:off x="4053347" y="888215"/>
              <a:ext cx="38627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výkon na chlopni + jiná intervence</a:t>
              </a:r>
            </a:p>
          </p:txBody>
        </p:sp>
        <p:sp>
          <p:nvSpPr>
            <p:cNvPr id="35" name="Rectangle 30"/>
            <p:cNvSpPr/>
            <p:nvPr/>
          </p:nvSpPr>
          <p:spPr>
            <a:xfrm>
              <a:off x="3787139" y="918853"/>
              <a:ext cx="108000" cy="108000"/>
            </a:xfrm>
            <a:prstGeom prst="rect">
              <a:avLst/>
            </a:prstGeom>
            <a:solidFill>
              <a:srgbClr val="A6A6A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TextovéPole 7"/>
            <p:cNvSpPr txBox="1">
              <a:spLocks noChangeArrowheads="1"/>
            </p:cNvSpPr>
            <p:nvPr/>
          </p:nvSpPr>
          <p:spPr bwMode="auto">
            <a:xfrm>
              <a:off x="4053347" y="1071624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Jiná intervence</a:t>
              </a:r>
            </a:p>
          </p:txBody>
        </p:sp>
        <p:sp>
          <p:nvSpPr>
            <p:cNvPr id="38" name="Rectangle 30"/>
            <p:cNvSpPr/>
            <p:nvPr/>
          </p:nvSpPr>
          <p:spPr>
            <a:xfrm>
              <a:off x="3787139" y="1102262"/>
              <a:ext cx="108000" cy="108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TextovéPole 7"/>
            <p:cNvSpPr txBox="1">
              <a:spLocks noChangeArrowheads="1"/>
            </p:cNvSpPr>
            <p:nvPr/>
          </p:nvSpPr>
          <p:spPr bwMode="auto">
            <a:xfrm>
              <a:off x="4053347" y="521395"/>
              <a:ext cx="255180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0" dirty="0">
                  <a:solidFill>
                    <a:srgbClr val="000000"/>
                  </a:solidFill>
                  <a:latin typeface="+mn-lt"/>
                </a:rPr>
                <a:t>Aortokoronární bypass + jiná intervence</a:t>
              </a:r>
            </a:p>
          </p:txBody>
        </p:sp>
        <p:sp>
          <p:nvSpPr>
            <p:cNvPr id="40" name="Rectangle 30"/>
            <p:cNvSpPr/>
            <p:nvPr/>
          </p:nvSpPr>
          <p:spPr>
            <a:xfrm>
              <a:off x="3787139" y="552033"/>
              <a:ext cx="108000" cy="10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" name="TextBox 4"/>
          <p:cNvSpPr txBox="1"/>
          <p:nvPr/>
        </p:nvSpPr>
        <p:spPr>
          <a:xfrm>
            <a:off x="81683" y="109659"/>
            <a:ext cx="7738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7.  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Podíl provedených kardiochirurgických operací podle druhu výkonu v letech 2007 - 2019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9A9E10C-5491-4E83-AC01-566ACE3651B2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A934BBD9-5CF9-4199-ABAD-E888422B1D4F}"/>
              </a:ext>
            </a:extLst>
          </p:cNvPr>
          <p:cNvSpPr txBox="1"/>
          <p:nvPr/>
        </p:nvSpPr>
        <p:spPr>
          <a:xfrm rot="16200000">
            <a:off x="-1209600" y="3371540"/>
            <a:ext cx="2887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100" dirty="0">
                <a:solidFill>
                  <a:srgbClr val="000000"/>
                </a:solidFill>
              </a:rPr>
              <a:t>Podíl </a:t>
            </a:r>
            <a:r>
              <a:rPr lang="cs-CZ" sz="1100" dirty="0">
                <a:solidFill>
                  <a:prstClr val="black"/>
                </a:solidFill>
                <a:cs typeface="Arial" panose="020B0604020202020204" pitchFamily="34" charset="0"/>
              </a:rPr>
              <a:t>provedených kardiochirurgických operací </a:t>
            </a:r>
            <a:endParaRPr lang="cs-CZ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2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2800" y="109659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8.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Počet provedených výkonů na aortě v rámci kardiochirurgických operací v letech 2007­ - 2019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3560782" y="2916618"/>
            <a:ext cx="376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46" name="TextBox 4"/>
          <p:cNvSpPr txBox="1"/>
          <p:nvPr/>
        </p:nvSpPr>
        <p:spPr>
          <a:xfrm rot="16200000">
            <a:off x="-322095" y="1565228"/>
            <a:ext cx="146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Počet výkonů na aortě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522317" y="431346"/>
          <a:ext cx="6645289" cy="259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/>
          <p:nvPr/>
        </p:nvSpPr>
        <p:spPr>
          <a:xfrm>
            <a:off x="82800" y="3161430"/>
            <a:ext cx="8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  <a:cs typeface="Arial" panose="020B0604020202020204" pitchFamily="34" charset="0"/>
              </a:rPr>
              <a:t>Obrázek 9. 	</a:t>
            </a:r>
            <a:r>
              <a:rPr lang="cs-CZ" sz="1400" dirty="0">
                <a:solidFill>
                  <a:prstClr val="black"/>
                </a:solidFill>
                <a:cs typeface="Arial" panose="020B0604020202020204" pitchFamily="34" charset="0"/>
              </a:rPr>
              <a:t>Počet kardiochirurgických operací v letech 2007­–2019 podle mimotělního oběhu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674535" y="5782226"/>
            <a:ext cx="412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Rok</a:t>
            </a:r>
          </a:p>
        </p:txBody>
      </p:sp>
      <p:graphicFrame>
        <p:nvGraphicFramePr>
          <p:cNvPr id="16" name="Graf 15"/>
          <p:cNvGraphicFramePr>
            <a:graphicFrameLocks/>
          </p:cNvGraphicFramePr>
          <p:nvPr/>
        </p:nvGraphicFramePr>
        <p:xfrm>
          <a:off x="522317" y="3458429"/>
          <a:ext cx="6775207" cy="246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Skupina 16"/>
          <p:cNvGrpSpPr/>
          <p:nvPr/>
        </p:nvGrpSpPr>
        <p:grpSpPr>
          <a:xfrm>
            <a:off x="7297524" y="3619630"/>
            <a:ext cx="1896796" cy="600235"/>
            <a:chOff x="7703662" y="4467421"/>
            <a:chExt cx="1977045" cy="600235"/>
          </a:xfrm>
        </p:grpSpPr>
        <p:sp>
          <p:nvSpPr>
            <p:cNvPr id="18" name="TextovéPole 7"/>
            <p:cNvSpPr txBox="1">
              <a:spLocks noChangeArrowheads="1"/>
            </p:cNvSpPr>
            <p:nvPr/>
          </p:nvSpPr>
          <p:spPr bwMode="auto">
            <a:xfrm>
              <a:off x="8104372" y="4550244"/>
              <a:ext cx="15079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None/>
                <a:defRPr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Bez mimotělního oběhu</a:t>
              </a:r>
            </a:p>
          </p:txBody>
        </p:sp>
        <p:sp>
          <p:nvSpPr>
            <p:cNvPr id="19" name="Rectangle 30"/>
            <p:cNvSpPr/>
            <p:nvPr/>
          </p:nvSpPr>
          <p:spPr>
            <a:xfrm>
              <a:off x="7820746" y="4555691"/>
              <a:ext cx="158400" cy="156884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TextovéPole 7"/>
            <p:cNvSpPr txBox="1">
              <a:spLocks noChangeArrowheads="1"/>
            </p:cNvSpPr>
            <p:nvPr/>
          </p:nvSpPr>
          <p:spPr bwMode="auto">
            <a:xfrm>
              <a:off x="8104371" y="4778011"/>
              <a:ext cx="15763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None/>
                <a:defRPr/>
              </a:pPr>
              <a:r>
                <a:rPr lang="cs-CZ" altLang="cs-CZ" sz="1100" dirty="0">
                  <a:latin typeface="+mn-lt"/>
                  <a:cs typeface="Arial" panose="020B0604020202020204" pitchFamily="34" charset="0"/>
                </a:rPr>
                <a:t>S mimotělním oběhem</a:t>
              </a:r>
            </a:p>
          </p:txBody>
        </p:sp>
        <p:sp>
          <p:nvSpPr>
            <p:cNvPr id="21" name="Rectangle 30"/>
            <p:cNvSpPr/>
            <p:nvPr/>
          </p:nvSpPr>
          <p:spPr>
            <a:xfrm>
              <a:off x="7820746" y="4792753"/>
              <a:ext cx="158400" cy="156884"/>
            </a:xfrm>
            <a:prstGeom prst="rect">
              <a:avLst/>
            </a:prstGeom>
            <a:solidFill>
              <a:srgbClr val="ED7D3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7703662" y="4467421"/>
              <a:ext cx="1840311" cy="600235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Box 4"/>
          <p:cNvSpPr txBox="1"/>
          <p:nvPr/>
        </p:nvSpPr>
        <p:spPr>
          <a:xfrm rot="16200000">
            <a:off x="-733265" y="4619905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100" dirty="0">
                <a:cs typeface="Arial" panose="020B0604020202020204" pitchFamily="34" charset="0"/>
              </a:rPr>
              <a:t>Počet operací s mimotělním oběhem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02E03C0-50C1-46F4-A789-E42F400692F9}"/>
              </a:ext>
            </a:extLst>
          </p:cNvPr>
          <p:cNvGrpSpPr/>
          <p:nvPr/>
        </p:nvGrpSpPr>
        <p:grpSpPr>
          <a:xfrm>
            <a:off x="7196747" y="484772"/>
            <a:ext cx="2373723" cy="261610"/>
            <a:chOff x="7060314" y="609677"/>
            <a:chExt cx="2373723" cy="261610"/>
          </a:xfrm>
        </p:grpSpPr>
        <p:sp>
          <p:nvSpPr>
            <p:cNvPr id="25" name="TextBox 15"/>
            <p:cNvSpPr txBox="1"/>
            <p:nvPr/>
          </p:nvSpPr>
          <p:spPr>
            <a:xfrm>
              <a:off x="7457704" y="609677"/>
              <a:ext cx="1976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cs-CZ" altLang="cs-CZ" sz="1100" dirty="0">
                  <a:cs typeface="Arial" panose="020B0604020202020204" pitchFamily="34" charset="0"/>
                </a:rPr>
                <a:t>Počet výkonů na aortě</a:t>
              </a:r>
              <a:endParaRPr lang="cs-CZ" sz="1100" dirty="0">
                <a:cs typeface="Arial" panose="020B0604020202020204" pitchFamily="34" charset="0"/>
              </a:endParaRPr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7060314" y="629087"/>
              <a:ext cx="1836000" cy="226811"/>
              <a:chOff x="7104944" y="629087"/>
              <a:chExt cx="1836000" cy="226811"/>
            </a:xfrm>
          </p:grpSpPr>
          <p:cxnSp>
            <p:nvCxnSpPr>
              <p:cNvPr id="24" name="Straight Connector 14"/>
              <p:cNvCxnSpPr/>
              <p:nvPr/>
            </p:nvCxnSpPr>
            <p:spPr>
              <a:xfrm>
                <a:off x="7185193" y="736092"/>
                <a:ext cx="28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bdélník 27"/>
              <p:cNvSpPr/>
              <p:nvPr/>
            </p:nvSpPr>
            <p:spPr>
              <a:xfrm>
                <a:off x="7104944" y="629087"/>
                <a:ext cx="1836000" cy="226811"/>
              </a:xfrm>
              <a:prstGeom prst="rect">
                <a:avLst/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C81B147-C3D3-4339-9F3C-60F6BC91853F}"/>
              </a:ext>
            </a:extLst>
          </p:cNvPr>
          <p:cNvSpPr txBox="1"/>
          <p:nvPr/>
        </p:nvSpPr>
        <p:spPr>
          <a:xfrm>
            <a:off x="331577" y="5922717"/>
            <a:ext cx="8480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cs typeface="Arial" panose="020B0604020202020204" pitchFamily="34" charset="0"/>
              </a:rPr>
              <a:t>* Od r.2018 není mezi kardiochirurgické operace započten samostatný výkon na aortální chlopni s náhradou TAVI transfemorálně a samostatný výkon ECMO (v-a / v-v) bez dalších intervencí.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73029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8890</TotalTime>
  <Words>1332</Words>
  <Application>Microsoft Office PowerPoint</Application>
  <PresentationFormat>Předvádění na obrazovce (4:3)</PresentationFormat>
  <Paragraphs>215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Vlastní návrh</vt:lpstr>
      <vt:lpstr>ZDRAVOTNICTVÍ ČR: Stručný přehled údajů z Národního kardiochirurgického registru za období 2007 – 2019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doc. MUDr. Petr Němec, CSc</cp:lastModifiedBy>
  <cp:revision>280</cp:revision>
  <dcterms:created xsi:type="dcterms:W3CDTF">2016-09-04T18:54:49Z</dcterms:created>
  <dcterms:modified xsi:type="dcterms:W3CDTF">2020-09-21T14:32:19Z</dcterms:modified>
</cp:coreProperties>
</file>